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75" r:id="rId2"/>
    <p:sldId id="256" r:id="rId3"/>
    <p:sldId id="257" r:id="rId4"/>
    <p:sldId id="258" r:id="rId5"/>
    <p:sldId id="259" r:id="rId6"/>
    <p:sldId id="276" r:id="rId7"/>
    <p:sldId id="260" r:id="rId8"/>
    <p:sldId id="261" r:id="rId9"/>
    <p:sldId id="268" r:id="rId10"/>
    <p:sldId id="269" r:id="rId11"/>
    <p:sldId id="270" r:id="rId12"/>
    <p:sldId id="271" r:id="rId13"/>
    <p:sldId id="262" r:id="rId14"/>
    <p:sldId id="274" r:id="rId15"/>
    <p:sldId id="273" r:id="rId16"/>
    <p:sldId id="277" r:id="rId17"/>
    <p:sldId id="278" r:id="rId18"/>
    <p:sldId id="279" r:id="rId19"/>
    <p:sldId id="267" r:id="rId20"/>
  </p:sldIdLst>
  <p:sldSz cx="18288000" cy="10287000"/>
  <p:notesSz cx="6858000" cy="9144000"/>
  <p:embeddedFontLst>
    <p:embeddedFont>
      <p:font typeface="Calibri" panose="020F0502020204030204" pitchFamily="34" charset="0"/>
      <p:regular r:id="rId22"/>
      <p:bold r:id="rId23"/>
      <p:italic r:id="rId24"/>
      <p:boldItalic r:id="rId25"/>
    </p:embeddedFont>
    <p:embeddedFont>
      <p:font typeface="Calibri (MS)" panose="020F0502020204030204" pitchFamily="34" charset="0"/>
      <p:regular r:id="rId26"/>
    </p:embeddedFont>
    <p:embeddedFont>
      <p:font typeface="Calibri (MS) Bold" panose="020F0702030404030204" pitchFamily="34" charset="0"/>
      <p:regular r:id="rId27"/>
      <p:bold r:id="rId28"/>
    </p:embeddedFont>
    <p:embeddedFont>
      <p:font typeface="Calibri (MS) Italics" panose="020F05020202040A0204" pitchFamily="34" charset="0"/>
      <p:regular r:id="rId29"/>
      <p:italic r:id="rId30"/>
    </p:embeddedFont>
    <p:embeddedFont>
      <p:font typeface="Montserrat" pitchFamily="2" charset="77"/>
      <p:regular r:id="rId31"/>
      <p:bold r:id="rId32"/>
      <p:italic r:id="rId33"/>
      <p:boldItalic r:id="rId34"/>
    </p:embeddedFont>
    <p:embeddedFont>
      <p:font typeface="Montserrat Classic" panose="020B0604020202020204" pitchFamily="34" charset="0"/>
      <p:regular r:id="rId35"/>
      <p:bold r:id="rId36"/>
      <p:italic r:id="rId37"/>
      <p:boldItalic r:id="rId38"/>
    </p:embeddedFont>
    <p:embeddedFont>
      <p:font typeface="Montserrat Classic Bold" panose="020B060402020202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5" autoAdjust="0"/>
    <p:restoredTop sz="94626" autoAdjust="0"/>
  </p:normalViewPr>
  <p:slideViewPr>
    <p:cSldViewPr>
      <p:cViewPr varScale="1">
        <p:scale>
          <a:sx n="71" d="100"/>
          <a:sy n="71" d="100"/>
        </p:scale>
        <p:origin x="184" y="4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20.06.2023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Font size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1688095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688962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7D9150-33F1-4D0C-A8F9-0A3EC8A3E2FB}" type="datetime1">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958B3D-E0DE-4F9B-ABE2-9967C05B7672}" type="datetime1">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97168F-8D5E-4CC6-8BCE-5EA87980998C}" type="datetime1">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D5D7D-8324-44E8-AFEC-6F94796F4CFD}" type="datetime1">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6CBAF3-7F9B-4D57-885E-ADD71E731682}" type="datetime1">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931520-C198-43FD-9F2F-AA020F0031BD}" type="datetime1">
              <a:rPr lang="en-US" smtClean="0"/>
              <a:t>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EF65CD-9947-4002-8DFB-08878E8A1B04}" type="datetime1">
              <a:rPr lang="en-US" smtClean="0"/>
              <a:t>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C7F744-2ECE-446B-91F0-DCE0EBCAED7A}" type="datetime1">
              <a:rPr lang="en-US" smtClean="0"/>
              <a:t>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252D1D-9C6F-44EF-8FB8-70F29E7F7607}" type="datetime1">
              <a:rPr lang="en-US" smtClean="0"/>
              <a:t>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557553-8DB8-4788-A200-A44FFC0653DA}" type="datetime1">
              <a:rPr lang="en-US" smtClean="0"/>
              <a:t>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FDA287-DD03-4584-85AE-26547A086125}" type="datetime1">
              <a:rPr lang="en-US" smtClean="0"/>
              <a:t>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052E05-0EFB-4222-9820-F099A331AA90}" type="datetime1">
              <a:rPr lang="en-US" smtClean="0"/>
              <a:t>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11.xml"/><Relationship Id="rId4" Type="http://schemas.openxmlformats.org/officeDocument/2006/relationships/slide" Target="sl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8.xml"/><Relationship Id="rId1" Type="http://schemas.openxmlformats.org/officeDocument/2006/relationships/slideLayout" Target="../slideLayouts/slideLayout7.xml"/><Relationship Id="rId5" Type="http://schemas.openxmlformats.org/officeDocument/2006/relationships/slide" Target="slide12.xml"/><Relationship Id="rId4" Type="http://schemas.openxmlformats.org/officeDocument/2006/relationships/slide" Target="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8.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8.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slide" Target="slide1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219356"/>
            <a:ext cx="8544752" cy="1785425"/>
          </a:xfrm>
          <a:prstGeom prst="rect">
            <a:avLst/>
          </a:prstGeom>
        </p:spPr>
        <p:txBody>
          <a:bodyPr lIns="0" tIns="0" rIns="0" bIns="0" rtlCol="0" anchor="t">
            <a:spAutoFit/>
          </a:bodyPr>
          <a:lstStyle/>
          <a:p>
            <a:pPr>
              <a:lnSpc>
                <a:spcPts val="6929"/>
              </a:lnSpc>
            </a:pPr>
            <a:r>
              <a:rPr lang="en-US" sz="6999" b="1" dirty="0">
                <a:solidFill>
                  <a:srgbClr val="1768AB"/>
                </a:solidFill>
                <a:latin typeface="Montserrat Classic Bold"/>
              </a:rPr>
              <a:t>QUALIFYING</a:t>
            </a:r>
          </a:p>
          <a:p>
            <a:pPr>
              <a:lnSpc>
                <a:spcPts val="6929"/>
              </a:lnSpc>
            </a:pPr>
            <a:r>
              <a:rPr lang="en-US" sz="6999" b="1" dirty="0">
                <a:solidFill>
                  <a:srgbClr val="1768AB"/>
                </a:solidFill>
                <a:latin typeface="Montserrat Classic Bold"/>
              </a:rPr>
              <a:t>FREE ZONE PERSON</a:t>
            </a:r>
          </a:p>
        </p:txBody>
      </p:sp>
      <p:sp>
        <p:nvSpPr>
          <p:cNvPr id="3" name="TextBox 3"/>
          <p:cNvSpPr txBox="1"/>
          <p:nvPr/>
        </p:nvSpPr>
        <p:spPr>
          <a:xfrm>
            <a:off x="1028700" y="9518556"/>
            <a:ext cx="4851878" cy="383310"/>
          </a:xfrm>
          <a:prstGeom prst="rect">
            <a:avLst/>
          </a:prstGeom>
        </p:spPr>
        <p:txBody>
          <a:bodyPr lIns="0" tIns="0" rIns="0" bIns="0" rtlCol="0" anchor="t">
            <a:spAutoFit/>
          </a:bodyPr>
          <a:lstStyle/>
          <a:p>
            <a:pPr>
              <a:lnSpc>
                <a:spcPts val="3499"/>
              </a:lnSpc>
            </a:pPr>
            <a:r>
              <a:rPr lang="en-US" sz="1600" spc="124" dirty="0">
                <a:solidFill>
                  <a:srgbClr val="424344"/>
                </a:solidFill>
                <a:latin typeface="Montserrat Classic"/>
              </a:rPr>
              <a:t>WWW.KPI.CO</a:t>
            </a:r>
          </a:p>
        </p:txBody>
      </p:sp>
      <p:sp>
        <p:nvSpPr>
          <p:cNvPr id="4" name="Freeform 4"/>
          <p:cNvSpPr/>
          <p:nvPr/>
        </p:nvSpPr>
        <p:spPr>
          <a:xfrm>
            <a:off x="1028700" y="622459"/>
            <a:ext cx="3040000" cy="1339048"/>
          </a:xfrm>
          <a:custGeom>
            <a:avLst/>
            <a:gdLst/>
            <a:ahLst/>
            <a:cxnLst/>
            <a:rect l="l" t="t" r="r" b="b"/>
            <a:pathLst>
              <a:path w="3040000" h="1339048">
                <a:moveTo>
                  <a:pt x="0" y="0"/>
                </a:moveTo>
                <a:lnTo>
                  <a:pt x="3040000" y="0"/>
                </a:lnTo>
                <a:lnTo>
                  <a:pt x="3040000" y="1339047"/>
                </a:lnTo>
                <a:lnTo>
                  <a:pt x="0" y="1339047"/>
                </a:lnTo>
                <a:lnTo>
                  <a:pt x="0" y="0"/>
                </a:lnTo>
                <a:close/>
              </a:path>
            </a:pathLst>
          </a:custGeom>
          <a:blipFill>
            <a:blip r:embed="rId2"/>
            <a:stretch>
              <a:fillRect/>
            </a:stretch>
          </a:blipFill>
        </p:spPr>
      </p:sp>
      <p:sp>
        <p:nvSpPr>
          <p:cNvPr id="10" name="Slide Number Placeholder 8">
            <a:extLst>
              <a:ext uri="{FF2B5EF4-FFF2-40B4-BE49-F238E27FC236}">
                <a16:creationId xmlns:a16="http://schemas.microsoft.com/office/drawing/2014/main" id="{C9DF9CF3-7C7A-5A9F-7084-7C8875FA7264}"/>
              </a:ext>
            </a:extLst>
          </p:cNvPr>
          <p:cNvSpPr txBox="1">
            <a:spLocks/>
          </p:cNvSpPr>
          <p:nvPr/>
        </p:nvSpPr>
        <p:spPr>
          <a:xfrm>
            <a:off x="8656526" y="9791700"/>
            <a:ext cx="34886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5">
            <a:extLst>
              <a:ext uri="{FF2B5EF4-FFF2-40B4-BE49-F238E27FC236}">
                <a16:creationId xmlns:a16="http://schemas.microsoft.com/office/drawing/2014/main" id="{D6D3ECDD-E8AF-D5B4-9C70-C66EFC66E35C}"/>
              </a:ext>
            </a:extLst>
          </p:cNvPr>
          <p:cNvSpPr txBox="1"/>
          <p:nvPr/>
        </p:nvSpPr>
        <p:spPr>
          <a:xfrm>
            <a:off x="934120" y="1086109"/>
            <a:ext cx="11562680" cy="789447"/>
          </a:xfrm>
          <a:prstGeom prst="rect">
            <a:avLst/>
          </a:prstGeom>
        </p:spPr>
        <p:txBody>
          <a:bodyPr lIns="0" tIns="0" rIns="0" bIns="0" rtlCol="0" anchor="t">
            <a:spAutoFit/>
          </a:bodyPr>
          <a:lstStyle/>
          <a:p>
            <a:pPr algn="just">
              <a:lnSpc>
                <a:spcPts val="6750"/>
              </a:lnSpc>
            </a:pPr>
            <a:r>
              <a:rPr lang="en-US" sz="3200" b="1" dirty="0">
                <a:solidFill>
                  <a:schemeClr val="accent1"/>
                </a:solidFill>
                <a:latin typeface="Calibri (MS)" panose="020B0604020202020204" charset="0"/>
                <a:cs typeface="Calibri (MS)" panose="020B0604020202020204" charset="0"/>
              </a:rPr>
              <a:t>Other Conditions</a:t>
            </a:r>
          </a:p>
        </p:txBody>
      </p:sp>
      <p:sp>
        <p:nvSpPr>
          <p:cNvPr id="2" name="TextBox 6">
            <a:extLst>
              <a:ext uri="{FF2B5EF4-FFF2-40B4-BE49-F238E27FC236}">
                <a16:creationId xmlns:a16="http://schemas.microsoft.com/office/drawing/2014/main" id="{35AE90F6-3E30-8C55-B0BE-6DD481CD97AB}"/>
              </a:ext>
            </a:extLst>
          </p:cNvPr>
          <p:cNvSpPr txBox="1"/>
          <p:nvPr/>
        </p:nvSpPr>
        <p:spPr>
          <a:xfrm>
            <a:off x="914400" y="2042636"/>
            <a:ext cx="16383000" cy="738664"/>
          </a:xfrm>
          <a:prstGeom prst="rect">
            <a:avLst/>
          </a:prstGeom>
        </p:spPr>
        <p:txBody>
          <a:bodyPr wrap="square" lIns="0" tIns="0" rIns="0" bIns="0" rtlCol="0" anchor="t">
            <a:spAutoFit/>
          </a:bodyPr>
          <a:lstStyle/>
          <a:p>
            <a:r>
              <a:rPr lang="en-US" sz="2400" dirty="0">
                <a:solidFill>
                  <a:srgbClr val="424344"/>
                </a:solidFill>
                <a:latin typeface="Calibri (MS)"/>
              </a:rPr>
              <a:t>Qualifying Free Zone Person must meet the following two conditions: </a:t>
            </a:r>
          </a:p>
          <a:p>
            <a:r>
              <a:rPr lang="en-US" sz="2400" i="1" dirty="0">
                <a:solidFill>
                  <a:srgbClr val="00B0F0"/>
                </a:solidFill>
                <a:latin typeface="Calibri (MS)"/>
              </a:rPr>
              <a:t>(Clause 1 of Article (5) of Ministerial Decision No. 139 of 2023)</a:t>
            </a:r>
            <a:endParaRPr lang="en-US" sz="2400" dirty="0">
              <a:solidFill>
                <a:srgbClr val="00B0F0"/>
              </a:solidFill>
              <a:latin typeface="Calibri (MS)"/>
            </a:endParaRPr>
          </a:p>
        </p:txBody>
      </p:sp>
      <p:sp>
        <p:nvSpPr>
          <p:cNvPr id="5" name="TextBox 7">
            <a:extLst>
              <a:ext uri="{FF2B5EF4-FFF2-40B4-BE49-F238E27FC236}">
                <a16:creationId xmlns:a16="http://schemas.microsoft.com/office/drawing/2014/main" id="{0C88C96E-41BF-D3D9-3E16-AA1BF5D90B83}"/>
              </a:ext>
            </a:extLst>
          </p:cNvPr>
          <p:cNvSpPr txBox="1"/>
          <p:nvPr/>
        </p:nvSpPr>
        <p:spPr>
          <a:xfrm>
            <a:off x="2362200" y="4376118"/>
            <a:ext cx="13716000" cy="1757982"/>
          </a:xfrm>
          <a:prstGeom prst="rect">
            <a:avLst/>
          </a:prstGeom>
          <a:noFill/>
        </p:spPr>
        <p:txBody>
          <a:bodyPr wrap="square" lIns="0" tIns="0" rIns="0" bIns="0" rtlCol="0" anchor="t">
            <a:spAutoFit/>
          </a:bodyPr>
          <a:lstStyle/>
          <a:p>
            <a:pPr marL="457200" indent="-457200">
              <a:lnSpc>
                <a:spcPts val="2500"/>
              </a:lnSpc>
              <a:spcBef>
                <a:spcPts val="600"/>
              </a:spcBef>
              <a:spcAft>
                <a:spcPts val="600"/>
              </a:spcAft>
              <a:buFont typeface="+mj-lt"/>
              <a:buAutoNum type="alphaLcParenR"/>
            </a:pPr>
            <a:r>
              <a:rPr lang="en-GB" sz="2400" dirty="0">
                <a:solidFill>
                  <a:srgbClr val="424344"/>
                </a:solidFill>
                <a:latin typeface="Calibri (MS)"/>
              </a:rPr>
              <a:t>Its non-qualifying Revenue does not exceed the </a:t>
            </a:r>
            <a:r>
              <a:rPr lang="en-GB" sz="2400" b="1" dirty="0">
                <a:solidFill>
                  <a:schemeClr val="bg1"/>
                </a:solidFill>
                <a:highlight>
                  <a:srgbClr val="008080"/>
                </a:highlight>
                <a:latin typeface="Calibri (MS)"/>
              </a:rPr>
              <a:t>de minimis requirements</a:t>
            </a:r>
            <a:r>
              <a:rPr lang="en-GB" sz="2400" dirty="0">
                <a:solidFill>
                  <a:schemeClr val="bg1"/>
                </a:solidFill>
                <a:highlight>
                  <a:srgbClr val="008080"/>
                </a:highlight>
                <a:latin typeface="Calibri (MS)"/>
              </a:rPr>
              <a:t> </a:t>
            </a:r>
            <a:r>
              <a:rPr lang="en-GB" sz="2400" dirty="0">
                <a:solidFill>
                  <a:srgbClr val="424344"/>
                </a:solidFill>
                <a:latin typeface="Calibri (MS)"/>
              </a:rPr>
              <a:t>set out in Article (4) of this Decision.</a:t>
            </a:r>
            <a:endParaRPr lang="en-US" sz="2400" dirty="0">
              <a:solidFill>
                <a:srgbClr val="424344"/>
              </a:solidFill>
              <a:latin typeface="Calibri (MS)"/>
            </a:endParaRPr>
          </a:p>
          <a:p>
            <a:pPr marL="457200" indent="-457200">
              <a:lnSpc>
                <a:spcPts val="2500"/>
              </a:lnSpc>
              <a:spcBef>
                <a:spcPts val="600"/>
              </a:spcBef>
              <a:spcAft>
                <a:spcPts val="600"/>
              </a:spcAft>
              <a:buFont typeface="+mj-lt"/>
              <a:buAutoNum type="alphaLcParenR"/>
            </a:pPr>
            <a:r>
              <a:rPr lang="en-GB" sz="2400" dirty="0">
                <a:solidFill>
                  <a:srgbClr val="424344"/>
                </a:solidFill>
                <a:latin typeface="Calibri (MS)"/>
              </a:rPr>
              <a:t>It </a:t>
            </a:r>
            <a:r>
              <a:rPr lang="en-GB" sz="2400" b="1" dirty="0">
                <a:solidFill>
                  <a:schemeClr val="bg1"/>
                </a:solidFill>
                <a:highlight>
                  <a:srgbClr val="008080"/>
                </a:highlight>
                <a:latin typeface="Calibri (MS)"/>
              </a:rPr>
              <a:t>prepares audited financial statements</a:t>
            </a:r>
            <a:r>
              <a:rPr lang="en-GB" sz="2400" dirty="0">
                <a:solidFill>
                  <a:schemeClr val="bg1"/>
                </a:solidFill>
                <a:latin typeface="Calibri (MS)"/>
              </a:rPr>
              <a:t> </a:t>
            </a:r>
            <a:r>
              <a:rPr lang="en-GB" sz="2400" dirty="0">
                <a:solidFill>
                  <a:srgbClr val="424344"/>
                </a:solidFill>
                <a:latin typeface="Calibri (MS)"/>
              </a:rPr>
              <a:t>in accordance with any decision issued by the Minister on the requirements to prepare and maintain audited financial statements for the purposes of the Corporate Tax Law.</a:t>
            </a:r>
            <a:r>
              <a:rPr lang="en-US" sz="2400" dirty="0">
                <a:solidFill>
                  <a:srgbClr val="424344"/>
                </a:solidFill>
                <a:latin typeface="Calibri (MS)"/>
              </a:rPr>
              <a:t> </a:t>
            </a:r>
          </a:p>
        </p:txBody>
      </p:sp>
      <p:sp>
        <p:nvSpPr>
          <p:cNvPr id="3" name="TextBox 7">
            <a:extLst>
              <a:ext uri="{FF2B5EF4-FFF2-40B4-BE49-F238E27FC236}">
                <a16:creationId xmlns:a16="http://schemas.microsoft.com/office/drawing/2014/main" id="{925B7F89-87BC-BA7F-6B71-8BA744AF6B14}"/>
              </a:ext>
            </a:extLst>
          </p:cNvPr>
          <p:cNvSpPr txBox="1"/>
          <p:nvPr/>
        </p:nvSpPr>
        <p:spPr>
          <a:xfrm>
            <a:off x="1676400" y="3469838"/>
            <a:ext cx="13716000" cy="738664"/>
          </a:xfrm>
          <a:prstGeom prst="rect">
            <a:avLst/>
          </a:prstGeom>
          <a:noFill/>
        </p:spPr>
        <p:txBody>
          <a:bodyPr wrap="square" lIns="0" tIns="0" rIns="0" bIns="0" rtlCol="0" anchor="t">
            <a:spAutoFit/>
          </a:bodyPr>
          <a:lstStyle/>
          <a:p>
            <a:r>
              <a:rPr lang="en-GB" sz="2400" dirty="0">
                <a:solidFill>
                  <a:srgbClr val="424344"/>
                </a:solidFill>
                <a:latin typeface="Calibri (MS)"/>
              </a:rPr>
              <a:t>In addition to the conditions set out in Clause (1) of Article (18) of the Corporate Tax Law, a Qualifying Free Zone Person must meet the following two conditions: </a:t>
            </a:r>
          </a:p>
        </p:txBody>
      </p:sp>
      <p:sp>
        <p:nvSpPr>
          <p:cNvPr id="7" name="Oval 6">
            <a:extLst>
              <a:ext uri="{FF2B5EF4-FFF2-40B4-BE49-F238E27FC236}">
                <a16:creationId xmlns:a16="http://schemas.microsoft.com/office/drawing/2014/main" id="{1DA69DD3-EC87-9335-7921-141AA7D19AEB}"/>
              </a:ext>
            </a:extLst>
          </p:cNvPr>
          <p:cNvSpPr/>
          <p:nvPr/>
        </p:nvSpPr>
        <p:spPr>
          <a:xfrm>
            <a:off x="7162800" y="6352699"/>
            <a:ext cx="2555320" cy="1572352"/>
          </a:xfrm>
          <a:prstGeom prst="ellipse">
            <a:avLst/>
          </a:prstGeom>
          <a:solidFill>
            <a:schemeClr val="tx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i="0" u="none" strike="noStrike" baseline="0" dirty="0">
                <a:solidFill>
                  <a:schemeClr val="bg1"/>
                </a:solidFill>
                <a:latin typeface="Calibri (MS)" panose="020B0604020202020204" charset="0"/>
                <a:cs typeface="Calibri (MS)" panose="020B0604020202020204" charset="0"/>
              </a:rPr>
              <a:t>What if any of conditions </a:t>
            </a:r>
            <a:r>
              <a:rPr lang="en-GB" sz="2400" b="1" dirty="0">
                <a:solidFill>
                  <a:schemeClr val="bg1"/>
                </a:solidFill>
                <a:latin typeface="Calibri (MS)" panose="020B0604020202020204" charset="0"/>
                <a:cs typeface="Calibri (MS)" panose="020B0604020202020204" charset="0"/>
              </a:rPr>
              <a:t>n</a:t>
            </a:r>
            <a:r>
              <a:rPr lang="en-GB" sz="2400" b="1" i="0" u="none" strike="noStrike" baseline="0" dirty="0">
                <a:solidFill>
                  <a:schemeClr val="bg1"/>
                </a:solidFill>
                <a:latin typeface="Calibri (MS)" panose="020B0604020202020204" charset="0"/>
                <a:cs typeface="Calibri (MS)" panose="020B0604020202020204" charset="0"/>
              </a:rPr>
              <a:t>ot m</a:t>
            </a:r>
            <a:r>
              <a:rPr lang="en-GB" sz="2400" b="1" dirty="0">
                <a:solidFill>
                  <a:schemeClr val="bg1"/>
                </a:solidFill>
                <a:latin typeface="Calibri (MS)" panose="020B0604020202020204" charset="0"/>
                <a:cs typeface="Calibri (MS)" panose="020B0604020202020204" charset="0"/>
              </a:rPr>
              <a:t>et?</a:t>
            </a:r>
            <a:endParaRPr lang="en-GB" sz="2400" b="1" i="0" u="none" strike="noStrike" baseline="0" dirty="0">
              <a:solidFill>
                <a:srgbClr val="FF0000"/>
              </a:solidFill>
              <a:latin typeface="Calibri (MS)" panose="020B0604020202020204" charset="0"/>
              <a:cs typeface="Calibri (MS)" panose="020B0604020202020204" charset="0"/>
            </a:endParaRPr>
          </a:p>
        </p:txBody>
      </p:sp>
      <p:cxnSp>
        <p:nvCxnSpPr>
          <p:cNvPr id="9" name="Connector: Elbow 8">
            <a:extLst>
              <a:ext uri="{FF2B5EF4-FFF2-40B4-BE49-F238E27FC236}">
                <a16:creationId xmlns:a16="http://schemas.microsoft.com/office/drawing/2014/main" id="{A1C82321-304A-2DB5-0DAC-AC6BAB49A849}"/>
              </a:ext>
            </a:extLst>
          </p:cNvPr>
          <p:cNvCxnSpPr>
            <a:cxnSpLocks/>
            <a:stCxn id="7" idx="4"/>
            <a:endCxn id="18" idx="0"/>
          </p:cNvCxnSpPr>
          <p:nvPr/>
        </p:nvCxnSpPr>
        <p:spPr>
          <a:xfrm rot="5400000">
            <a:off x="6679746" y="6641649"/>
            <a:ext cx="477313" cy="304411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E809780-FB87-EFD1-BDF6-FB42999F00F4}"/>
              </a:ext>
            </a:extLst>
          </p:cNvPr>
          <p:cNvSpPr/>
          <p:nvPr/>
        </p:nvSpPr>
        <p:spPr>
          <a:xfrm>
            <a:off x="3706088" y="8402363"/>
            <a:ext cx="3380512" cy="12541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Cease to be QFZP from the beginning of the relevant Tax Period</a:t>
            </a:r>
          </a:p>
        </p:txBody>
      </p:sp>
      <p:sp>
        <p:nvSpPr>
          <p:cNvPr id="18" name="Rectangle 17">
            <a:extLst>
              <a:ext uri="{FF2B5EF4-FFF2-40B4-BE49-F238E27FC236}">
                <a16:creationId xmlns:a16="http://schemas.microsoft.com/office/drawing/2014/main" id="{ED4F845B-75F1-BAB0-CAD1-575E35406884}"/>
              </a:ext>
            </a:extLst>
          </p:cNvPr>
          <p:cNvSpPr/>
          <p:nvPr/>
        </p:nvSpPr>
        <p:spPr>
          <a:xfrm>
            <a:off x="3706088" y="8402364"/>
            <a:ext cx="3380512" cy="1254196"/>
          </a:xfrm>
          <a:prstGeom prst="rect">
            <a:avLst/>
          </a:prstGeom>
          <a:solidFill>
            <a:schemeClr val="tx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Cease to be QFZP from the beginning of the relevant Tax Period</a:t>
            </a:r>
          </a:p>
        </p:txBody>
      </p:sp>
      <p:cxnSp>
        <p:nvCxnSpPr>
          <p:cNvPr id="19" name="Connector: Elbow 18">
            <a:extLst>
              <a:ext uri="{FF2B5EF4-FFF2-40B4-BE49-F238E27FC236}">
                <a16:creationId xmlns:a16="http://schemas.microsoft.com/office/drawing/2014/main" id="{17AE22EE-D1EE-B04A-731E-DE64BE99C2B1}"/>
              </a:ext>
            </a:extLst>
          </p:cNvPr>
          <p:cNvCxnSpPr>
            <a:cxnSpLocks/>
            <a:stCxn id="7" idx="4"/>
            <a:endCxn id="21" idx="0"/>
          </p:cNvCxnSpPr>
          <p:nvPr/>
        </p:nvCxnSpPr>
        <p:spPr>
          <a:xfrm rot="16200000" flipH="1">
            <a:off x="9759102" y="6606409"/>
            <a:ext cx="460053" cy="309733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26CE574-0B01-0C46-B924-7A84642C280B}"/>
              </a:ext>
            </a:extLst>
          </p:cNvPr>
          <p:cNvSpPr/>
          <p:nvPr/>
        </p:nvSpPr>
        <p:spPr>
          <a:xfrm>
            <a:off x="9847540" y="8385104"/>
            <a:ext cx="3380512" cy="1254196"/>
          </a:xfrm>
          <a:prstGeom prst="rect">
            <a:avLst/>
          </a:prstGeom>
          <a:solidFill>
            <a:schemeClr val="tx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Cease to be QFZP for subsequent 4 (four) Tax Period</a:t>
            </a:r>
          </a:p>
        </p:txBody>
      </p:sp>
      <p:sp>
        <p:nvSpPr>
          <p:cNvPr id="23" name="Plus Sign 22">
            <a:extLst>
              <a:ext uri="{FF2B5EF4-FFF2-40B4-BE49-F238E27FC236}">
                <a16:creationId xmlns:a16="http://schemas.microsoft.com/office/drawing/2014/main" id="{A3221B1D-B44A-4323-6A53-06E92E565A2D}"/>
              </a:ext>
            </a:extLst>
          </p:cNvPr>
          <p:cNvSpPr/>
          <p:nvPr/>
        </p:nvSpPr>
        <p:spPr>
          <a:xfrm>
            <a:off x="7609447" y="8430697"/>
            <a:ext cx="1554769" cy="1284803"/>
          </a:xfrm>
          <a:prstGeom prst="mathPlus">
            <a:avLst/>
          </a:prstGeom>
          <a:solidFill>
            <a:schemeClr val="tx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800" dirty="0"/>
              <a:t>+</a:t>
            </a:r>
          </a:p>
        </p:txBody>
      </p:sp>
      <p:sp>
        <p:nvSpPr>
          <p:cNvPr id="24" name="Rectangle: Rounded Corners 23">
            <a:extLst>
              <a:ext uri="{FF2B5EF4-FFF2-40B4-BE49-F238E27FC236}">
                <a16:creationId xmlns:a16="http://schemas.microsoft.com/office/drawing/2014/main" id="{D245409B-2F4A-C439-EBE0-A30ADB2B36A3}"/>
              </a:ext>
            </a:extLst>
          </p:cNvPr>
          <p:cNvSpPr/>
          <p:nvPr/>
        </p:nvSpPr>
        <p:spPr>
          <a:xfrm>
            <a:off x="10820400" y="6515100"/>
            <a:ext cx="3581400" cy="1254197"/>
          </a:xfrm>
          <a:prstGeom prst="roundRect">
            <a:avLst/>
          </a:prstGeom>
          <a:solidFill>
            <a:schemeClr val="tx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u="sng" dirty="0"/>
              <a:t>Conditions:</a:t>
            </a:r>
          </a:p>
          <a:p>
            <a:pPr marL="285750" indent="-285750">
              <a:buFont typeface="Arial" panose="020B0604020202020204" pitchFamily="34" charset="0"/>
              <a:buChar char="•"/>
            </a:pPr>
            <a:r>
              <a:rPr lang="en-GB" dirty="0"/>
              <a:t>Article 18 of CT Law</a:t>
            </a:r>
          </a:p>
          <a:p>
            <a:pPr marL="285750" indent="-285750">
              <a:buFont typeface="Arial" panose="020B0604020202020204" pitchFamily="34" charset="0"/>
              <a:buChar char="•"/>
            </a:pPr>
            <a:r>
              <a:rPr lang="en-GB" dirty="0"/>
              <a:t>Cabinet Decision 55 of 2023</a:t>
            </a:r>
          </a:p>
          <a:p>
            <a:pPr marL="285750" indent="-285750">
              <a:buFont typeface="Arial" panose="020B0604020202020204" pitchFamily="34" charset="0"/>
              <a:buChar char="•"/>
            </a:pPr>
            <a:r>
              <a:rPr lang="en-GB" dirty="0"/>
              <a:t>Ministerial Decision 139 of 2023</a:t>
            </a:r>
          </a:p>
        </p:txBody>
      </p:sp>
      <p:cxnSp>
        <p:nvCxnSpPr>
          <p:cNvPr id="39" name="Straight Arrow Connector 38">
            <a:extLst>
              <a:ext uri="{FF2B5EF4-FFF2-40B4-BE49-F238E27FC236}">
                <a16:creationId xmlns:a16="http://schemas.microsoft.com/office/drawing/2014/main" id="{9395C875-35F2-56F7-6DCB-9E3C0AA7EFC7}"/>
              </a:ext>
            </a:extLst>
          </p:cNvPr>
          <p:cNvCxnSpPr>
            <a:cxnSpLocks/>
            <a:stCxn id="7" idx="6"/>
            <a:endCxn id="24" idx="1"/>
          </p:cNvCxnSpPr>
          <p:nvPr/>
        </p:nvCxnSpPr>
        <p:spPr>
          <a:xfrm>
            <a:off x="9718120" y="7138875"/>
            <a:ext cx="1102280" cy="33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Freeform 4">
            <a:extLst>
              <a:ext uri="{FF2B5EF4-FFF2-40B4-BE49-F238E27FC236}">
                <a16:creationId xmlns:a16="http://schemas.microsoft.com/office/drawing/2014/main" id="{DB715478-1710-9773-549C-580F34810687}"/>
              </a:ext>
            </a:extLst>
          </p:cNvPr>
          <p:cNvSpPr/>
          <p:nvPr/>
        </p:nvSpPr>
        <p:spPr>
          <a:xfrm>
            <a:off x="16611600" y="9550566"/>
            <a:ext cx="1412412" cy="622134"/>
          </a:xfrm>
          <a:custGeom>
            <a:avLst/>
            <a:gdLst/>
            <a:ahLst/>
            <a:cxnLst/>
            <a:rect l="l" t="t" r="r" b="b"/>
            <a:pathLst>
              <a:path w="1412412" h="622134">
                <a:moveTo>
                  <a:pt x="0" y="0"/>
                </a:moveTo>
                <a:lnTo>
                  <a:pt x="1412413" y="0"/>
                </a:lnTo>
                <a:lnTo>
                  <a:pt x="1412413" y="622134"/>
                </a:lnTo>
                <a:lnTo>
                  <a:pt x="0" y="622134"/>
                </a:lnTo>
                <a:lnTo>
                  <a:pt x="0" y="0"/>
                </a:lnTo>
                <a:close/>
              </a:path>
            </a:pathLst>
          </a:custGeom>
          <a:blipFill>
            <a:blip r:embed="rId2"/>
            <a:stretch>
              <a:fillRect/>
            </a:stretch>
          </a:blipFill>
        </p:spPr>
        <p:txBody>
          <a:bodyPr/>
          <a:lstStyle/>
          <a:p>
            <a:endParaRPr lang="en-GB" dirty="0"/>
          </a:p>
        </p:txBody>
      </p:sp>
      <p:sp>
        <p:nvSpPr>
          <p:cNvPr id="15" name="Slide Number Placeholder 8">
            <a:extLst>
              <a:ext uri="{FF2B5EF4-FFF2-40B4-BE49-F238E27FC236}">
                <a16:creationId xmlns:a16="http://schemas.microsoft.com/office/drawing/2014/main" id="{A3DA837C-6C3A-EFDF-4035-4207CF4D0D8D}"/>
              </a:ext>
            </a:extLst>
          </p:cNvPr>
          <p:cNvSpPr txBox="1">
            <a:spLocks/>
          </p:cNvSpPr>
          <p:nvPr/>
        </p:nvSpPr>
        <p:spPr>
          <a:xfrm>
            <a:off x="8656526" y="9791700"/>
            <a:ext cx="34886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10</a:t>
            </a:fld>
            <a:endParaRPr lang="en-US" dirty="0"/>
          </a:p>
        </p:txBody>
      </p:sp>
    </p:spTree>
    <p:extLst>
      <p:ext uri="{BB962C8B-B14F-4D97-AF65-F5344CB8AC3E}">
        <p14:creationId xmlns:p14="http://schemas.microsoft.com/office/powerpoint/2010/main" val="1640031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Oval 55">
            <a:extLst>
              <a:ext uri="{FF2B5EF4-FFF2-40B4-BE49-F238E27FC236}">
                <a16:creationId xmlns:a16="http://schemas.microsoft.com/office/drawing/2014/main" id="{11FB7678-B5C9-9E2B-781A-623B1BB4E337}"/>
              </a:ext>
            </a:extLst>
          </p:cNvPr>
          <p:cNvSpPr/>
          <p:nvPr/>
        </p:nvSpPr>
        <p:spPr>
          <a:xfrm>
            <a:off x="6364283" y="3467100"/>
            <a:ext cx="11085513" cy="2514600"/>
          </a:xfrm>
          <a:prstGeom prst="ellipse">
            <a:avLst/>
          </a:prstGeom>
          <a:solidFill>
            <a:schemeClr val="tx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5">
            <a:extLst>
              <a:ext uri="{FF2B5EF4-FFF2-40B4-BE49-F238E27FC236}">
                <a16:creationId xmlns:a16="http://schemas.microsoft.com/office/drawing/2014/main" id="{D6D3ECDD-E8AF-D5B4-9C70-C66EFC66E35C}"/>
              </a:ext>
            </a:extLst>
          </p:cNvPr>
          <p:cNvSpPr txBox="1"/>
          <p:nvPr/>
        </p:nvSpPr>
        <p:spPr>
          <a:xfrm>
            <a:off x="934120" y="1086109"/>
            <a:ext cx="11562680" cy="789447"/>
          </a:xfrm>
          <a:prstGeom prst="rect">
            <a:avLst/>
          </a:prstGeom>
        </p:spPr>
        <p:txBody>
          <a:bodyPr lIns="0" tIns="0" rIns="0" bIns="0" rtlCol="0" anchor="t">
            <a:spAutoFit/>
          </a:bodyPr>
          <a:lstStyle/>
          <a:p>
            <a:pPr algn="just">
              <a:lnSpc>
                <a:spcPts val="6750"/>
              </a:lnSpc>
            </a:pPr>
            <a:r>
              <a:rPr lang="en-US" sz="3200" b="1" dirty="0">
                <a:solidFill>
                  <a:schemeClr val="accent1"/>
                </a:solidFill>
                <a:latin typeface="Calibri (MS)" panose="020B0604020202020204" charset="0"/>
                <a:cs typeface="Calibri (MS)" panose="020B0604020202020204" charset="0"/>
                <a:hlinkClick r:id="rId2" action="ppaction://hlinksldjump">
                  <a:extLst>
                    <a:ext uri="{A12FA001-AC4F-418D-AE19-62706E023703}">
                      <ahyp:hlinkClr xmlns:ahyp="http://schemas.microsoft.com/office/drawing/2018/hyperlinkcolor" val="tx"/>
                    </a:ext>
                  </a:extLst>
                </a:hlinkClick>
              </a:rPr>
              <a:t>De Minimis Requirements</a:t>
            </a:r>
            <a:endParaRPr lang="en-US" sz="3200" b="1" dirty="0">
              <a:solidFill>
                <a:schemeClr val="accent1"/>
              </a:solidFill>
              <a:latin typeface="Calibri (MS)" panose="020B0604020202020204" charset="0"/>
              <a:cs typeface="Calibri (MS)" panose="020B0604020202020204" charset="0"/>
            </a:endParaRPr>
          </a:p>
        </p:txBody>
      </p:sp>
      <p:sp>
        <p:nvSpPr>
          <p:cNvPr id="2" name="TextBox 6">
            <a:extLst>
              <a:ext uri="{FF2B5EF4-FFF2-40B4-BE49-F238E27FC236}">
                <a16:creationId xmlns:a16="http://schemas.microsoft.com/office/drawing/2014/main" id="{35AE90F6-3E30-8C55-B0BE-6DD481CD97AB}"/>
              </a:ext>
            </a:extLst>
          </p:cNvPr>
          <p:cNvSpPr txBox="1"/>
          <p:nvPr/>
        </p:nvSpPr>
        <p:spPr>
          <a:xfrm>
            <a:off x="914400" y="2130504"/>
            <a:ext cx="16383000" cy="1107996"/>
          </a:xfrm>
          <a:prstGeom prst="rect">
            <a:avLst/>
          </a:prstGeom>
        </p:spPr>
        <p:txBody>
          <a:bodyPr wrap="square" lIns="0" tIns="0" rIns="0" bIns="0" rtlCol="0" anchor="t">
            <a:spAutoFit/>
          </a:bodyPr>
          <a:lstStyle/>
          <a:p>
            <a:r>
              <a:rPr lang="en-GB" sz="2400" dirty="0">
                <a:solidFill>
                  <a:srgbClr val="424344"/>
                </a:solidFill>
                <a:latin typeface="Calibri (MS)"/>
              </a:rPr>
              <a:t>For the purposes of Article (4) of Cabinet Decision No. 55 of 2023 referred to above, the de minimis requirements shall be considered satisfied where</a:t>
            </a:r>
            <a:r>
              <a:rPr lang="en-US" sz="2400" dirty="0">
                <a:solidFill>
                  <a:srgbClr val="424344"/>
                </a:solidFill>
                <a:latin typeface="Calibri (MS)"/>
              </a:rPr>
              <a:t>: </a:t>
            </a:r>
          </a:p>
          <a:p>
            <a:r>
              <a:rPr lang="en-US" sz="2400" i="1" dirty="0">
                <a:solidFill>
                  <a:srgbClr val="00B0F0"/>
                </a:solidFill>
                <a:latin typeface="Calibri (MS)"/>
              </a:rPr>
              <a:t>(Article (4) of Ministerial Decision No. 139 of 2023)</a:t>
            </a:r>
            <a:endParaRPr lang="en-US" sz="2400" dirty="0">
              <a:solidFill>
                <a:srgbClr val="00B0F0"/>
              </a:solidFill>
              <a:latin typeface="Calibri (MS)"/>
            </a:endParaRPr>
          </a:p>
        </p:txBody>
      </p:sp>
      <p:sp>
        <p:nvSpPr>
          <p:cNvPr id="21" name="Rectangle 20">
            <a:extLst>
              <a:ext uri="{FF2B5EF4-FFF2-40B4-BE49-F238E27FC236}">
                <a16:creationId xmlns:a16="http://schemas.microsoft.com/office/drawing/2014/main" id="{D26CE574-0B01-0C46-B924-7A84642C280B}"/>
              </a:ext>
            </a:extLst>
          </p:cNvPr>
          <p:cNvSpPr/>
          <p:nvPr/>
        </p:nvSpPr>
        <p:spPr>
          <a:xfrm>
            <a:off x="914400" y="4076700"/>
            <a:ext cx="4171280" cy="1371600"/>
          </a:xfrm>
          <a:prstGeom prst="rect">
            <a:avLst/>
          </a:prstGeom>
          <a:solidFill>
            <a:schemeClr val="tx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t>Non-Qualifying Revenue</a:t>
            </a:r>
          </a:p>
        </p:txBody>
      </p:sp>
      <p:sp>
        <p:nvSpPr>
          <p:cNvPr id="40" name="TextBox 39">
            <a:extLst>
              <a:ext uri="{FF2B5EF4-FFF2-40B4-BE49-F238E27FC236}">
                <a16:creationId xmlns:a16="http://schemas.microsoft.com/office/drawing/2014/main" id="{C0F5C6A3-D40E-8863-1E53-7114438F5905}"/>
              </a:ext>
            </a:extLst>
          </p:cNvPr>
          <p:cNvSpPr txBox="1"/>
          <p:nvPr/>
        </p:nvSpPr>
        <p:spPr>
          <a:xfrm>
            <a:off x="5297784" y="4564556"/>
            <a:ext cx="905348" cy="454675"/>
          </a:xfrm>
          <a:prstGeom prst="rect">
            <a:avLst/>
          </a:prstGeom>
          <a:solidFill>
            <a:schemeClr val="tx2">
              <a:lumMod val="60000"/>
              <a:lumOff val="40000"/>
            </a:schemeClr>
          </a:solidFill>
          <a:ln>
            <a:solidFill>
              <a:schemeClr val="bg1"/>
            </a:solidFill>
          </a:ln>
        </p:spPr>
        <p:txBody>
          <a:bodyPr wrap="square" rtlCol="0" anchor="ctr">
            <a:spAutoFit/>
          </a:bodyPr>
          <a:lstStyle/>
          <a:p>
            <a:pPr algn="ctr"/>
            <a:r>
              <a:rPr lang="en-GB" sz="4800" dirty="0">
                <a:solidFill>
                  <a:schemeClr val="bg1"/>
                </a:solidFill>
              </a:rPr>
              <a:t>&lt;=</a:t>
            </a:r>
          </a:p>
        </p:txBody>
      </p:sp>
      <p:sp>
        <p:nvSpPr>
          <p:cNvPr id="44" name="Rectangle 43">
            <a:extLst>
              <a:ext uri="{FF2B5EF4-FFF2-40B4-BE49-F238E27FC236}">
                <a16:creationId xmlns:a16="http://schemas.microsoft.com/office/drawing/2014/main" id="{BAB504EC-F63F-C70D-CFB1-65406770968C}"/>
              </a:ext>
            </a:extLst>
          </p:cNvPr>
          <p:cNvSpPr/>
          <p:nvPr/>
        </p:nvSpPr>
        <p:spPr>
          <a:xfrm>
            <a:off x="9906000" y="3619500"/>
            <a:ext cx="4171280" cy="685800"/>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Lower of </a:t>
            </a:r>
          </a:p>
        </p:txBody>
      </p:sp>
      <p:sp>
        <p:nvSpPr>
          <p:cNvPr id="45" name="Rectangle 44">
            <a:extLst>
              <a:ext uri="{FF2B5EF4-FFF2-40B4-BE49-F238E27FC236}">
                <a16:creationId xmlns:a16="http://schemas.microsoft.com/office/drawing/2014/main" id="{3B0A2C8B-822B-9354-D9FB-0192BA8DB4D1}"/>
              </a:ext>
            </a:extLst>
          </p:cNvPr>
          <p:cNvSpPr/>
          <p:nvPr/>
        </p:nvSpPr>
        <p:spPr>
          <a:xfrm>
            <a:off x="12877800" y="4457700"/>
            <a:ext cx="4171280" cy="685800"/>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AED 5,000,000</a:t>
            </a:r>
          </a:p>
        </p:txBody>
      </p:sp>
      <p:sp>
        <p:nvSpPr>
          <p:cNvPr id="46" name="Rectangle 45">
            <a:extLst>
              <a:ext uri="{FF2B5EF4-FFF2-40B4-BE49-F238E27FC236}">
                <a16:creationId xmlns:a16="http://schemas.microsoft.com/office/drawing/2014/main" id="{E768358F-EE65-8B42-E801-34C9FF6BC846}"/>
              </a:ext>
            </a:extLst>
          </p:cNvPr>
          <p:cNvSpPr/>
          <p:nvPr/>
        </p:nvSpPr>
        <p:spPr>
          <a:xfrm>
            <a:off x="6781800" y="4457700"/>
            <a:ext cx="4171280" cy="685800"/>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5% of </a:t>
            </a:r>
            <a:r>
              <a:rPr lang="en-GB" sz="2400" b="1" dirty="0"/>
              <a:t>total Revenue </a:t>
            </a:r>
          </a:p>
        </p:txBody>
      </p:sp>
      <p:cxnSp>
        <p:nvCxnSpPr>
          <p:cNvPr id="48" name="Straight Arrow Connector 47">
            <a:extLst>
              <a:ext uri="{FF2B5EF4-FFF2-40B4-BE49-F238E27FC236}">
                <a16:creationId xmlns:a16="http://schemas.microsoft.com/office/drawing/2014/main" id="{932B0A98-5950-A322-CF9B-659167C8D301}"/>
              </a:ext>
            </a:extLst>
          </p:cNvPr>
          <p:cNvCxnSpPr>
            <a:cxnSpLocks/>
            <a:stCxn id="21" idx="2"/>
            <a:endCxn id="51" idx="0"/>
          </p:cNvCxnSpPr>
          <p:nvPr/>
        </p:nvCxnSpPr>
        <p:spPr>
          <a:xfrm>
            <a:off x="3000040" y="5448300"/>
            <a:ext cx="0" cy="762000"/>
          </a:xfrm>
          <a:prstGeom prst="straightConnector1">
            <a:avLst/>
          </a:prstGeom>
          <a:ln>
            <a:solidFill>
              <a:schemeClr val="accent1"/>
            </a:solidFill>
            <a:tailEnd type="triangle"/>
          </a:ln>
        </p:spPr>
        <p:style>
          <a:lnRef idx="1">
            <a:schemeClr val="accent2"/>
          </a:lnRef>
          <a:fillRef idx="0">
            <a:schemeClr val="accent2"/>
          </a:fillRef>
          <a:effectRef idx="0">
            <a:schemeClr val="accent2"/>
          </a:effectRef>
          <a:fontRef idx="minor">
            <a:schemeClr val="tx1"/>
          </a:fontRef>
        </p:style>
      </p:cxnSp>
      <p:sp>
        <p:nvSpPr>
          <p:cNvPr id="51" name="Rectangle 50">
            <a:extLst>
              <a:ext uri="{FF2B5EF4-FFF2-40B4-BE49-F238E27FC236}">
                <a16:creationId xmlns:a16="http://schemas.microsoft.com/office/drawing/2014/main" id="{64607272-8FE3-2948-9DD0-007BC2758784}"/>
              </a:ext>
            </a:extLst>
          </p:cNvPr>
          <p:cNvSpPr/>
          <p:nvPr/>
        </p:nvSpPr>
        <p:spPr>
          <a:xfrm>
            <a:off x="914400" y="6210300"/>
            <a:ext cx="4171280" cy="1371600"/>
          </a:xfrm>
          <a:prstGeom prst="rect">
            <a:avLst/>
          </a:prstGeom>
          <a:solidFill>
            <a:schemeClr val="tx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2400" b="1" u="sng" dirty="0"/>
              <a:t>Non-Qualifying Revenue:</a:t>
            </a:r>
            <a:endParaRPr lang="en-GB" sz="2400" b="1" dirty="0"/>
          </a:p>
          <a:p>
            <a:pPr marL="342900" indent="-342900">
              <a:buFont typeface="Arial" panose="020B0604020202020204" pitchFamily="34" charset="0"/>
              <a:buChar char="•"/>
            </a:pPr>
            <a:r>
              <a:rPr lang="en-GB" sz="2000" dirty="0"/>
              <a:t>Excluded Activities</a:t>
            </a:r>
          </a:p>
          <a:p>
            <a:pPr marL="342900" indent="-342900">
              <a:buFont typeface="Arial" panose="020B0604020202020204" pitchFamily="34" charset="0"/>
              <a:buChar char="•"/>
            </a:pPr>
            <a:r>
              <a:rPr lang="en-GB" sz="2000" dirty="0"/>
              <a:t>Activities that are not Qualifying Activities with NFZP</a:t>
            </a:r>
          </a:p>
        </p:txBody>
      </p:sp>
      <p:sp>
        <p:nvSpPr>
          <p:cNvPr id="52" name="Rectangle 51">
            <a:extLst>
              <a:ext uri="{FF2B5EF4-FFF2-40B4-BE49-F238E27FC236}">
                <a16:creationId xmlns:a16="http://schemas.microsoft.com/office/drawing/2014/main" id="{BD19E8E4-2C66-F969-191A-06B3E9B09E8D}"/>
              </a:ext>
            </a:extLst>
          </p:cNvPr>
          <p:cNvSpPr/>
          <p:nvPr/>
        </p:nvSpPr>
        <p:spPr>
          <a:xfrm>
            <a:off x="7258720" y="6210300"/>
            <a:ext cx="4171280" cy="1371600"/>
          </a:xfrm>
          <a:prstGeom prst="rect">
            <a:avLst/>
          </a:prstGeom>
          <a:solidFill>
            <a:schemeClr val="tx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2400" b="1" u="sng" dirty="0"/>
              <a:t>total Revenue:</a:t>
            </a:r>
            <a:endParaRPr lang="en-GB" sz="2400" b="1" dirty="0"/>
          </a:p>
          <a:p>
            <a:pPr marL="342900" indent="-342900">
              <a:buFont typeface="Arial" panose="020B0604020202020204" pitchFamily="34" charset="0"/>
              <a:buChar char="•"/>
            </a:pPr>
            <a:r>
              <a:rPr lang="en-GB" sz="2000" dirty="0"/>
              <a:t>All Revenue derived by QFZP  in a Tax Period</a:t>
            </a:r>
          </a:p>
        </p:txBody>
      </p:sp>
      <p:sp>
        <p:nvSpPr>
          <p:cNvPr id="57" name="Rectangle 56">
            <a:extLst>
              <a:ext uri="{FF2B5EF4-FFF2-40B4-BE49-F238E27FC236}">
                <a16:creationId xmlns:a16="http://schemas.microsoft.com/office/drawing/2014/main" id="{C28DAA20-F273-5E86-9BFA-5AF26C303957}"/>
              </a:ext>
            </a:extLst>
          </p:cNvPr>
          <p:cNvSpPr/>
          <p:nvPr/>
        </p:nvSpPr>
        <p:spPr>
          <a:xfrm>
            <a:off x="11353800" y="4457700"/>
            <a:ext cx="1208271" cy="685800"/>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OR</a:t>
            </a:r>
          </a:p>
        </p:txBody>
      </p:sp>
      <p:sp>
        <p:nvSpPr>
          <p:cNvPr id="64" name="Rectangle 63">
            <a:extLst>
              <a:ext uri="{FF2B5EF4-FFF2-40B4-BE49-F238E27FC236}">
                <a16:creationId xmlns:a16="http://schemas.microsoft.com/office/drawing/2014/main" id="{9155A16A-FC2A-9349-3192-97D7EFFE5A44}"/>
              </a:ext>
            </a:extLst>
          </p:cNvPr>
          <p:cNvSpPr/>
          <p:nvPr/>
        </p:nvSpPr>
        <p:spPr>
          <a:xfrm>
            <a:off x="9906000" y="7581900"/>
            <a:ext cx="7772400" cy="1968665"/>
          </a:xfrm>
          <a:prstGeom prst="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2000" b="1" u="sng" dirty="0">
                <a:latin typeface="Calibri (MS)" panose="020B0604020202020204" charset="0"/>
                <a:cs typeface="Calibri (MS)" panose="020B0604020202020204" charset="0"/>
              </a:rPr>
              <a:t>Specific Exclusion from Revenue (Non-Qualifying + total Revenue)</a:t>
            </a:r>
          </a:p>
          <a:p>
            <a:pPr marL="457200" indent="-457200">
              <a:buFont typeface="+mj-lt"/>
              <a:buAutoNum type="arabicPeriod"/>
            </a:pPr>
            <a:r>
              <a:rPr lang="en-GB" sz="2000" dirty="0">
                <a:latin typeface="Calibri (MS)" panose="020B0604020202020204" charset="0"/>
                <a:cs typeface="Calibri (MS)" panose="020B0604020202020204" charset="0"/>
              </a:rPr>
              <a:t>Revenue from transactions attributable to immovable property</a:t>
            </a:r>
          </a:p>
          <a:p>
            <a:pPr marL="457200" indent="-457200">
              <a:buFont typeface="Arial" panose="020B0604020202020204" pitchFamily="34" charset="0"/>
              <a:buChar char="•"/>
            </a:pPr>
            <a:r>
              <a:rPr lang="en-GB" sz="1400" dirty="0">
                <a:latin typeface="Calibri (MS)" panose="020B0604020202020204" charset="0"/>
                <a:cs typeface="Calibri (MS)" panose="020B0604020202020204" charset="0"/>
              </a:rPr>
              <a:t>Commercial Property with NFZP</a:t>
            </a:r>
          </a:p>
          <a:p>
            <a:pPr marL="457200" indent="-457200">
              <a:buFont typeface="Arial" panose="020B0604020202020204" pitchFamily="34" charset="0"/>
              <a:buChar char="•"/>
            </a:pPr>
            <a:r>
              <a:rPr lang="en-GB" sz="1400" dirty="0">
                <a:latin typeface="Calibri (MS)" panose="020B0604020202020204" charset="0"/>
                <a:cs typeface="Calibri (MS)" panose="020B0604020202020204" charset="0"/>
              </a:rPr>
              <a:t>Non-commercial property with any Person</a:t>
            </a:r>
          </a:p>
          <a:p>
            <a:pPr marL="457200" indent="-457200">
              <a:buFont typeface="+mj-lt"/>
              <a:buAutoNum type="arabicPeriod" startAt="2"/>
            </a:pPr>
            <a:r>
              <a:rPr lang="en-GB" sz="2000" dirty="0">
                <a:latin typeface="Calibri (MS)" panose="020B0604020202020204" charset="0"/>
                <a:cs typeface="Calibri (MS)" panose="020B0604020202020204" charset="0"/>
              </a:rPr>
              <a:t>Revenue attributable to DPE or FPE</a:t>
            </a:r>
          </a:p>
        </p:txBody>
      </p:sp>
      <p:cxnSp>
        <p:nvCxnSpPr>
          <p:cNvPr id="66" name="Connector: Elbow 65">
            <a:extLst>
              <a:ext uri="{FF2B5EF4-FFF2-40B4-BE49-F238E27FC236}">
                <a16:creationId xmlns:a16="http://schemas.microsoft.com/office/drawing/2014/main" id="{C245CB44-8E7A-6042-FB72-F1B61546F614}"/>
              </a:ext>
            </a:extLst>
          </p:cNvPr>
          <p:cNvCxnSpPr>
            <a:cxnSpLocks/>
            <a:stCxn id="51" idx="2"/>
            <a:endCxn id="64" idx="1"/>
          </p:cNvCxnSpPr>
          <p:nvPr/>
        </p:nvCxnSpPr>
        <p:spPr>
          <a:xfrm rot="16200000" flipH="1">
            <a:off x="5960854" y="4621086"/>
            <a:ext cx="984333" cy="6905960"/>
          </a:xfrm>
          <a:prstGeom prst="bentConnector2">
            <a:avLst/>
          </a:prstGeom>
          <a:ln>
            <a:solidFill>
              <a:schemeClr val="accent1"/>
            </a:solidFill>
            <a:tailEnd type="triangle"/>
          </a:ln>
        </p:spPr>
        <p:style>
          <a:lnRef idx="1">
            <a:schemeClr val="accent2"/>
          </a:lnRef>
          <a:fillRef idx="0">
            <a:schemeClr val="accent2"/>
          </a:fillRef>
          <a:effectRef idx="0">
            <a:schemeClr val="accent2"/>
          </a:effectRef>
          <a:fontRef idx="minor">
            <a:schemeClr val="tx1"/>
          </a:fontRef>
        </p:style>
      </p:cxnSp>
      <p:cxnSp>
        <p:nvCxnSpPr>
          <p:cNvPr id="74" name="Connector: Elbow 73">
            <a:extLst>
              <a:ext uri="{FF2B5EF4-FFF2-40B4-BE49-F238E27FC236}">
                <a16:creationId xmlns:a16="http://schemas.microsoft.com/office/drawing/2014/main" id="{D5887A23-BB51-37F9-418D-01349BF64C31}"/>
              </a:ext>
            </a:extLst>
          </p:cNvPr>
          <p:cNvCxnSpPr>
            <a:cxnSpLocks/>
            <a:stCxn id="52" idx="1"/>
            <a:endCxn id="64" idx="1"/>
          </p:cNvCxnSpPr>
          <p:nvPr/>
        </p:nvCxnSpPr>
        <p:spPr>
          <a:xfrm rot="10800000" flipH="1" flipV="1">
            <a:off x="7258720" y="6896099"/>
            <a:ext cx="2647280" cy="1670133"/>
          </a:xfrm>
          <a:prstGeom prst="bentConnector3">
            <a:avLst>
              <a:gd name="adj1" fmla="val -8635"/>
            </a:avLst>
          </a:prstGeom>
          <a:ln>
            <a:solidFill>
              <a:schemeClr val="accent1"/>
            </a:solidFill>
            <a:tailEnd type="triangle"/>
          </a:ln>
        </p:spPr>
        <p:style>
          <a:lnRef idx="1">
            <a:schemeClr val="accent2"/>
          </a:lnRef>
          <a:fillRef idx="0">
            <a:schemeClr val="accent2"/>
          </a:fillRef>
          <a:effectRef idx="0">
            <a:schemeClr val="accent2"/>
          </a:effectRef>
          <a:fontRef idx="minor">
            <a:schemeClr val="tx1"/>
          </a:fontRef>
        </p:style>
      </p:cxnSp>
      <p:cxnSp>
        <p:nvCxnSpPr>
          <p:cNvPr id="83" name="Connector: Elbow 82">
            <a:extLst>
              <a:ext uri="{FF2B5EF4-FFF2-40B4-BE49-F238E27FC236}">
                <a16:creationId xmlns:a16="http://schemas.microsoft.com/office/drawing/2014/main" id="{5EEAB850-DA59-C748-CE4F-F68612FA7138}"/>
              </a:ext>
            </a:extLst>
          </p:cNvPr>
          <p:cNvCxnSpPr>
            <a:cxnSpLocks/>
            <a:stCxn id="46" idx="2"/>
            <a:endCxn id="52" idx="0"/>
          </p:cNvCxnSpPr>
          <p:nvPr/>
        </p:nvCxnSpPr>
        <p:spPr>
          <a:xfrm rot="16200000" flipH="1">
            <a:off x="8572500" y="5438440"/>
            <a:ext cx="1066800" cy="476920"/>
          </a:xfrm>
          <a:prstGeom prst="bentConnector3">
            <a:avLst/>
          </a:prstGeom>
          <a:ln>
            <a:solidFill>
              <a:schemeClr val="accent1"/>
            </a:solidFill>
            <a:tailEnd type="triangle"/>
          </a:ln>
        </p:spPr>
        <p:style>
          <a:lnRef idx="1">
            <a:schemeClr val="accent2"/>
          </a:lnRef>
          <a:fillRef idx="0">
            <a:schemeClr val="accent2"/>
          </a:fillRef>
          <a:effectRef idx="0">
            <a:schemeClr val="accent2"/>
          </a:effectRef>
          <a:fontRef idx="minor">
            <a:schemeClr val="tx1"/>
          </a:fontRef>
        </p:style>
      </p:cxnSp>
      <p:sp>
        <p:nvSpPr>
          <p:cNvPr id="3" name="Freeform 4">
            <a:extLst>
              <a:ext uri="{FF2B5EF4-FFF2-40B4-BE49-F238E27FC236}">
                <a16:creationId xmlns:a16="http://schemas.microsoft.com/office/drawing/2014/main" id="{3F0BFA89-3A17-026F-088E-1C7012A52F29}"/>
              </a:ext>
            </a:extLst>
          </p:cNvPr>
          <p:cNvSpPr/>
          <p:nvPr/>
        </p:nvSpPr>
        <p:spPr>
          <a:xfrm>
            <a:off x="16611600" y="9550566"/>
            <a:ext cx="1412412" cy="622134"/>
          </a:xfrm>
          <a:custGeom>
            <a:avLst/>
            <a:gdLst/>
            <a:ahLst/>
            <a:cxnLst/>
            <a:rect l="l" t="t" r="r" b="b"/>
            <a:pathLst>
              <a:path w="1412412" h="622134">
                <a:moveTo>
                  <a:pt x="0" y="0"/>
                </a:moveTo>
                <a:lnTo>
                  <a:pt x="1412413" y="0"/>
                </a:lnTo>
                <a:lnTo>
                  <a:pt x="1412413" y="622134"/>
                </a:lnTo>
                <a:lnTo>
                  <a:pt x="0" y="622134"/>
                </a:lnTo>
                <a:lnTo>
                  <a:pt x="0" y="0"/>
                </a:lnTo>
                <a:close/>
              </a:path>
            </a:pathLst>
          </a:custGeom>
          <a:blipFill>
            <a:blip r:embed="rId3"/>
            <a:stretch>
              <a:fillRect/>
            </a:stretch>
          </a:blipFill>
        </p:spPr>
        <p:txBody>
          <a:bodyPr/>
          <a:lstStyle/>
          <a:p>
            <a:endParaRPr lang="en-GB" dirty="0"/>
          </a:p>
        </p:txBody>
      </p:sp>
      <p:sp>
        <p:nvSpPr>
          <p:cNvPr id="10" name="Slide Number Placeholder 8">
            <a:extLst>
              <a:ext uri="{FF2B5EF4-FFF2-40B4-BE49-F238E27FC236}">
                <a16:creationId xmlns:a16="http://schemas.microsoft.com/office/drawing/2014/main" id="{E39BBA02-F84C-AC84-2AF1-D6F7E622D9C6}"/>
              </a:ext>
            </a:extLst>
          </p:cNvPr>
          <p:cNvSpPr txBox="1">
            <a:spLocks/>
          </p:cNvSpPr>
          <p:nvPr/>
        </p:nvSpPr>
        <p:spPr>
          <a:xfrm>
            <a:off x="8656526" y="9791700"/>
            <a:ext cx="34886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11</a:t>
            </a:fld>
            <a:endParaRPr lang="en-US" dirty="0"/>
          </a:p>
        </p:txBody>
      </p:sp>
      <p:sp>
        <p:nvSpPr>
          <p:cNvPr id="5" name="TextBox 4">
            <a:extLst>
              <a:ext uri="{FF2B5EF4-FFF2-40B4-BE49-F238E27FC236}">
                <a16:creationId xmlns:a16="http://schemas.microsoft.com/office/drawing/2014/main" id="{4909A145-4227-FF57-8C9F-A99410D71A8B}"/>
              </a:ext>
            </a:extLst>
          </p:cNvPr>
          <p:cNvSpPr txBox="1"/>
          <p:nvPr/>
        </p:nvSpPr>
        <p:spPr>
          <a:xfrm>
            <a:off x="909305" y="5687208"/>
            <a:ext cx="2008157" cy="446892"/>
          </a:xfrm>
          <a:prstGeom prst="rect">
            <a:avLst/>
          </a:prstGeom>
          <a:noFill/>
        </p:spPr>
        <p:txBody>
          <a:bodyPr wrap="square" rtlCol="0">
            <a:spAutoFit/>
          </a:bodyPr>
          <a:lstStyle/>
          <a:p>
            <a:r>
              <a:rPr lang="en-GB" dirty="0"/>
              <a:t>AED 3,000,000</a:t>
            </a:r>
          </a:p>
        </p:txBody>
      </p:sp>
      <p:sp>
        <p:nvSpPr>
          <p:cNvPr id="6" name="TextBox 5">
            <a:extLst>
              <a:ext uri="{FF2B5EF4-FFF2-40B4-BE49-F238E27FC236}">
                <a16:creationId xmlns:a16="http://schemas.microsoft.com/office/drawing/2014/main" id="{2CB3B8A3-FDA3-5034-A7E4-47346417BBAF}"/>
              </a:ext>
            </a:extLst>
          </p:cNvPr>
          <p:cNvSpPr txBox="1"/>
          <p:nvPr/>
        </p:nvSpPr>
        <p:spPr>
          <a:xfrm>
            <a:off x="7391399" y="5687208"/>
            <a:ext cx="2398715" cy="446892"/>
          </a:xfrm>
          <a:prstGeom prst="rect">
            <a:avLst/>
          </a:prstGeom>
          <a:noFill/>
        </p:spPr>
        <p:txBody>
          <a:bodyPr wrap="square" rtlCol="0">
            <a:spAutoFit/>
          </a:bodyPr>
          <a:lstStyle/>
          <a:p>
            <a:r>
              <a:rPr lang="en-GB" dirty="0"/>
              <a:t>AED 4,000,000</a:t>
            </a:r>
          </a:p>
        </p:txBody>
      </p:sp>
    </p:spTree>
    <p:extLst>
      <p:ext uri="{BB962C8B-B14F-4D97-AF65-F5344CB8AC3E}">
        <p14:creationId xmlns:p14="http://schemas.microsoft.com/office/powerpoint/2010/main" val="1744303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5">
            <a:extLst>
              <a:ext uri="{FF2B5EF4-FFF2-40B4-BE49-F238E27FC236}">
                <a16:creationId xmlns:a16="http://schemas.microsoft.com/office/drawing/2014/main" id="{D6D3ECDD-E8AF-D5B4-9C70-C66EFC66E35C}"/>
              </a:ext>
            </a:extLst>
          </p:cNvPr>
          <p:cNvSpPr txBox="1"/>
          <p:nvPr/>
        </p:nvSpPr>
        <p:spPr>
          <a:xfrm>
            <a:off x="934120" y="1086109"/>
            <a:ext cx="11562680" cy="789447"/>
          </a:xfrm>
          <a:prstGeom prst="rect">
            <a:avLst/>
          </a:prstGeom>
        </p:spPr>
        <p:txBody>
          <a:bodyPr lIns="0" tIns="0" rIns="0" bIns="0" rtlCol="0" anchor="b">
            <a:spAutoFit/>
          </a:bodyPr>
          <a:lstStyle/>
          <a:p>
            <a:pPr algn="just">
              <a:lnSpc>
                <a:spcPts val="6750"/>
              </a:lnSpc>
            </a:pPr>
            <a:r>
              <a:rPr lang="en-US" sz="3200" b="1" dirty="0">
                <a:solidFill>
                  <a:schemeClr val="accent1"/>
                </a:solidFill>
                <a:latin typeface="Calibri (MS)" panose="020B0604020202020204" charset="0"/>
                <a:cs typeface="Calibri (MS)" panose="020B0604020202020204" charset="0"/>
                <a:hlinkClick r:id="rId2" action="ppaction://hlinksldjump">
                  <a:extLst>
                    <a:ext uri="{A12FA001-AC4F-418D-AE19-62706E023703}">
                      <ahyp:hlinkClr xmlns:ahyp="http://schemas.microsoft.com/office/drawing/2018/hyperlinkcolor" val="tx"/>
                    </a:ext>
                  </a:extLst>
                </a:hlinkClick>
              </a:rPr>
              <a:t>Excluded Activities</a:t>
            </a:r>
            <a:endParaRPr lang="en-US" sz="3200" b="1" dirty="0">
              <a:solidFill>
                <a:schemeClr val="accent1"/>
              </a:solidFill>
              <a:latin typeface="Calibri (MS)" panose="020B0604020202020204" charset="0"/>
              <a:cs typeface="Calibri (MS)" panose="020B0604020202020204" charset="0"/>
            </a:endParaRPr>
          </a:p>
        </p:txBody>
      </p:sp>
      <p:sp>
        <p:nvSpPr>
          <p:cNvPr id="2" name="TextBox 6">
            <a:extLst>
              <a:ext uri="{FF2B5EF4-FFF2-40B4-BE49-F238E27FC236}">
                <a16:creationId xmlns:a16="http://schemas.microsoft.com/office/drawing/2014/main" id="{35AE90F6-3E30-8C55-B0BE-6DD481CD97AB}"/>
              </a:ext>
            </a:extLst>
          </p:cNvPr>
          <p:cNvSpPr txBox="1"/>
          <p:nvPr/>
        </p:nvSpPr>
        <p:spPr>
          <a:xfrm>
            <a:off x="914400" y="2171700"/>
            <a:ext cx="16383000" cy="738664"/>
          </a:xfrm>
          <a:prstGeom prst="rect">
            <a:avLst/>
          </a:prstGeom>
        </p:spPr>
        <p:txBody>
          <a:bodyPr wrap="square" lIns="0" tIns="0" rIns="0" bIns="0" rtlCol="0" anchor="t">
            <a:spAutoFit/>
          </a:bodyPr>
          <a:lstStyle/>
          <a:p>
            <a:r>
              <a:rPr lang="en-GB" sz="2400" dirty="0">
                <a:solidFill>
                  <a:srgbClr val="424344"/>
                </a:solidFill>
                <a:latin typeface="Calibri (MS)"/>
              </a:rPr>
              <a:t>As per Clause (1) of Article (3) of Ministerial Decision No. 139 of 2023, for the purposes of Cabinet Decision No. 55 of 2023, following activities shall be considered as Excluded Activities:</a:t>
            </a:r>
            <a:endParaRPr lang="en-US" sz="2400" dirty="0">
              <a:solidFill>
                <a:srgbClr val="424344"/>
              </a:solidFill>
              <a:latin typeface="Calibri (MS)"/>
            </a:endParaRPr>
          </a:p>
        </p:txBody>
      </p:sp>
      <p:sp>
        <p:nvSpPr>
          <p:cNvPr id="3" name="TextBox 10">
            <a:extLst>
              <a:ext uri="{FF2B5EF4-FFF2-40B4-BE49-F238E27FC236}">
                <a16:creationId xmlns:a16="http://schemas.microsoft.com/office/drawing/2014/main" id="{00ACE8C5-AD10-886D-9D7D-1043C81CC5F8}"/>
              </a:ext>
            </a:extLst>
          </p:cNvPr>
          <p:cNvSpPr txBox="1"/>
          <p:nvPr/>
        </p:nvSpPr>
        <p:spPr>
          <a:xfrm>
            <a:off x="609600" y="3332857"/>
            <a:ext cx="16383000" cy="6001643"/>
          </a:xfrm>
          <a:prstGeom prst="rect">
            <a:avLst/>
          </a:prstGeom>
        </p:spPr>
        <p:txBody>
          <a:bodyPr wrap="square" lIns="0" tIns="0" rIns="0" bIns="0" rtlCol="0" anchor="t">
            <a:spAutoFit/>
          </a:bodyPr>
          <a:lstStyle/>
          <a:p>
            <a:pPr marL="716280" lvl="1" indent="-457200">
              <a:lnSpc>
                <a:spcPts val="2640"/>
              </a:lnSpc>
              <a:buFont typeface="+mj-lt"/>
              <a:buAutoNum type="alphaLcPeriod"/>
            </a:pPr>
            <a:r>
              <a:rPr lang="en-US" sz="2400" dirty="0">
                <a:solidFill>
                  <a:srgbClr val="424344"/>
                </a:solidFill>
                <a:latin typeface="Calibri (MS)"/>
              </a:rPr>
              <a:t>Any transactions with natural persons, </a:t>
            </a:r>
            <a:r>
              <a:rPr lang="en-US" sz="2400" i="1" dirty="0">
                <a:solidFill>
                  <a:srgbClr val="424344"/>
                </a:solidFill>
                <a:latin typeface="Calibri (MS)"/>
              </a:rPr>
              <a:t>except transactions in relation to Qualifying Activities specified  under paragraphs (d), (f), (g) and (j) of  </a:t>
            </a:r>
            <a:r>
              <a:rPr lang="en-GB" sz="2400" i="1" dirty="0">
                <a:solidFill>
                  <a:srgbClr val="424344"/>
                </a:solidFill>
                <a:latin typeface="Calibri (MS)"/>
              </a:rPr>
              <a:t>Clause (1) of Article (2) of this Decision</a:t>
            </a:r>
            <a:r>
              <a:rPr lang="en-US" sz="2400" i="1" dirty="0">
                <a:solidFill>
                  <a:srgbClr val="424344"/>
                </a:solidFill>
                <a:latin typeface="Calibri (MS)"/>
              </a:rPr>
              <a:t> :</a:t>
            </a:r>
          </a:p>
          <a:p>
            <a:pPr marL="1059180" lvl="2" indent="-342900">
              <a:lnSpc>
                <a:spcPts val="2640"/>
              </a:lnSpc>
              <a:buFont typeface="Wingdings" panose="05000000000000000000" pitchFamily="2" charset="2"/>
              <a:buChar char="ü"/>
            </a:pPr>
            <a:r>
              <a:rPr lang="en-US" sz="2400" i="1" dirty="0">
                <a:solidFill>
                  <a:srgbClr val="C00000"/>
                </a:solidFill>
                <a:latin typeface="Calibri (MS)"/>
              </a:rPr>
              <a:t>(d) Ownership, management and operations of Ships.</a:t>
            </a:r>
          </a:p>
          <a:p>
            <a:pPr marL="1059180" lvl="2" indent="-342900">
              <a:lnSpc>
                <a:spcPts val="2640"/>
              </a:lnSpc>
              <a:buFont typeface="Wingdings" panose="05000000000000000000" pitchFamily="2" charset="2"/>
              <a:buChar char="ü"/>
            </a:pPr>
            <a:r>
              <a:rPr lang="en-US" sz="2400" i="1" dirty="0">
                <a:solidFill>
                  <a:srgbClr val="C00000"/>
                </a:solidFill>
                <a:latin typeface="Calibri (MS)"/>
              </a:rPr>
              <a:t>(f) Fund management services</a:t>
            </a:r>
            <a:r>
              <a:rPr lang="en-US" sz="2400" i="1" dirty="0">
                <a:solidFill>
                  <a:srgbClr val="FF0000"/>
                </a:solidFill>
                <a:latin typeface="Calibri (MS)"/>
              </a:rPr>
              <a:t>*</a:t>
            </a:r>
          </a:p>
          <a:p>
            <a:pPr marL="1059180" lvl="2" indent="-342900">
              <a:lnSpc>
                <a:spcPts val="2640"/>
              </a:lnSpc>
              <a:buFont typeface="Wingdings" panose="05000000000000000000" pitchFamily="2" charset="2"/>
              <a:buChar char="ü"/>
            </a:pPr>
            <a:r>
              <a:rPr lang="en-US" sz="2400" i="1" dirty="0">
                <a:solidFill>
                  <a:srgbClr val="C00000"/>
                </a:solidFill>
                <a:latin typeface="Calibri (MS)"/>
              </a:rPr>
              <a:t>(g) Wealth and investment management services</a:t>
            </a:r>
            <a:r>
              <a:rPr lang="en-US" sz="2400" i="1" dirty="0">
                <a:solidFill>
                  <a:srgbClr val="FF0000"/>
                </a:solidFill>
                <a:latin typeface="Calibri (MS)"/>
              </a:rPr>
              <a:t>*</a:t>
            </a:r>
          </a:p>
          <a:p>
            <a:pPr marL="1059180" lvl="2" indent="-342900">
              <a:lnSpc>
                <a:spcPts val="2640"/>
              </a:lnSpc>
              <a:buFont typeface="Wingdings" panose="05000000000000000000" pitchFamily="2" charset="2"/>
              <a:buChar char="ü"/>
            </a:pPr>
            <a:r>
              <a:rPr lang="en-US" sz="2400" i="1" dirty="0">
                <a:solidFill>
                  <a:srgbClr val="C00000"/>
                </a:solidFill>
                <a:latin typeface="Calibri (MS)"/>
              </a:rPr>
              <a:t>(j) Financing and leasing of Aircraft, including engines and </a:t>
            </a:r>
            <a:r>
              <a:rPr lang="en-US" sz="2400" i="1" dirty="0" err="1">
                <a:solidFill>
                  <a:srgbClr val="C00000"/>
                </a:solidFill>
                <a:latin typeface="Calibri (MS)"/>
              </a:rPr>
              <a:t>rotable</a:t>
            </a:r>
            <a:r>
              <a:rPr lang="en-US" sz="2400" i="1" dirty="0">
                <a:solidFill>
                  <a:srgbClr val="C00000"/>
                </a:solidFill>
                <a:latin typeface="Calibri (MS)"/>
              </a:rPr>
              <a:t> components</a:t>
            </a:r>
            <a:endParaRPr lang="en-US" sz="2400" dirty="0">
              <a:solidFill>
                <a:srgbClr val="C00000"/>
              </a:solidFill>
              <a:latin typeface="Calibri (MS)"/>
            </a:endParaRPr>
          </a:p>
          <a:p>
            <a:pPr marL="716280" lvl="1" indent="-457200">
              <a:lnSpc>
                <a:spcPts val="2640"/>
              </a:lnSpc>
              <a:buFont typeface="+mj-lt"/>
              <a:buAutoNum type="alphaLcPeriod" startAt="2"/>
            </a:pPr>
            <a:r>
              <a:rPr lang="en-US" sz="2400" dirty="0">
                <a:solidFill>
                  <a:srgbClr val="424344"/>
                </a:solidFill>
                <a:latin typeface="Calibri (MS)"/>
              </a:rPr>
              <a:t>Banking activities</a:t>
            </a:r>
            <a:r>
              <a:rPr lang="en-US" sz="2400" dirty="0">
                <a:solidFill>
                  <a:srgbClr val="F70000"/>
                </a:solidFill>
                <a:latin typeface="Calibri (MS)"/>
              </a:rPr>
              <a:t> *</a:t>
            </a:r>
          </a:p>
          <a:p>
            <a:pPr marL="716280" lvl="1" indent="-457200">
              <a:lnSpc>
                <a:spcPts val="2640"/>
              </a:lnSpc>
              <a:buFont typeface="+mj-lt"/>
              <a:buAutoNum type="alphaLcPeriod" startAt="2"/>
            </a:pPr>
            <a:r>
              <a:rPr lang="en-US" sz="2400" dirty="0">
                <a:solidFill>
                  <a:srgbClr val="424344"/>
                </a:solidFill>
                <a:latin typeface="Calibri (MS)"/>
              </a:rPr>
              <a:t>Insurance activities </a:t>
            </a:r>
            <a:r>
              <a:rPr lang="en-US" sz="2400" dirty="0">
                <a:solidFill>
                  <a:srgbClr val="F70000"/>
                </a:solidFill>
                <a:latin typeface="Calibri (MS)"/>
              </a:rPr>
              <a:t>*</a:t>
            </a:r>
            <a:r>
              <a:rPr lang="en-US" sz="2400" dirty="0">
                <a:latin typeface="Calibri (MS)"/>
              </a:rPr>
              <a:t>,</a:t>
            </a:r>
            <a:r>
              <a:rPr lang="en-GB" sz="2400" i="1" dirty="0">
                <a:latin typeface="Calibri (MS)"/>
              </a:rPr>
              <a:t>other than the activity specified under paragraph (e) of Clause (1) of Article (2) of this Decision</a:t>
            </a:r>
          </a:p>
          <a:p>
            <a:pPr marL="1059180" lvl="2" indent="-342900">
              <a:lnSpc>
                <a:spcPts val="2640"/>
              </a:lnSpc>
              <a:buFont typeface="Wingdings" panose="05000000000000000000" pitchFamily="2" charset="2"/>
              <a:buChar char="ü"/>
            </a:pPr>
            <a:r>
              <a:rPr kumimoji="0" lang="en-US" sz="2400" b="0" i="1" u="none" strike="noStrike" kern="1200" cap="none" spc="0" normalizeH="0" baseline="0" noProof="0" dirty="0">
                <a:ln>
                  <a:noFill/>
                </a:ln>
                <a:solidFill>
                  <a:srgbClr val="C00000"/>
                </a:solidFill>
                <a:effectLst/>
                <a:uLnTx/>
                <a:uFillTx/>
                <a:latin typeface="Calibri (MS)"/>
                <a:ea typeface="+mn-ea"/>
                <a:cs typeface="+mn-cs"/>
              </a:rPr>
              <a:t>(e) Reinsurance Services </a:t>
            </a:r>
            <a:r>
              <a:rPr lang="en-US" sz="2400" dirty="0">
                <a:solidFill>
                  <a:srgbClr val="F70000"/>
                </a:solidFill>
                <a:latin typeface="Calibri (MS)"/>
              </a:rPr>
              <a:t>*</a:t>
            </a:r>
            <a:endParaRPr lang="en-US" sz="2400" i="1" dirty="0">
              <a:latin typeface="Calibri (MS)"/>
            </a:endParaRPr>
          </a:p>
          <a:p>
            <a:pPr marL="716280" lvl="1" indent="-457200">
              <a:lnSpc>
                <a:spcPts val="2640"/>
              </a:lnSpc>
              <a:buFont typeface="+mj-lt"/>
              <a:buAutoNum type="alphaLcPeriod" startAt="2"/>
            </a:pPr>
            <a:r>
              <a:rPr lang="en-US" sz="2400" dirty="0">
                <a:solidFill>
                  <a:srgbClr val="424344"/>
                </a:solidFill>
                <a:latin typeface="Calibri (MS)"/>
              </a:rPr>
              <a:t>Finance and leasing activities </a:t>
            </a:r>
            <a:r>
              <a:rPr lang="en-US" sz="2400" dirty="0">
                <a:solidFill>
                  <a:srgbClr val="F70000"/>
                </a:solidFill>
                <a:latin typeface="Calibri (MS)"/>
              </a:rPr>
              <a:t>*</a:t>
            </a:r>
            <a:r>
              <a:rPr lang="en-US" sz="2400" i="1" dirty="0">
                <a:solidFill>
                  <a:srgbClr val="424344"/>
                </a:solidFill>
                <a:latin typeface="Calibri (MS)"/>
              </a:rPr>
              <a:t>, </a:t>
            </a:r>
            <a:r>
              <a:rPr lang="en-GB" sz="2400" i="1" dirty="0">
                <a:solidFill>
                  <a:srgbClr val="424344"/>
                </a:solidFill>
                <a:latin typeface="Calibri (MS)"/>
              </a:rPr>
              <a:t>other than those specified under paragraphs (i) and (j) of Clause (1) of Article (2) of this Decision.</a:t>
            </a:r>
          </a:p>
          <a:p>
            <a:pPr marL="1059180" lvl="2" indent="-342900">
              <a:lnSpc>
                <a:spcPts val="2640"/>
              </a:lnSpc>
              <a:buFont typeface="Wingdings" panose="05000000000000000000" pitchFamily="2" charset="2"/>
              <a:buChar char="ü"/>
            </a:pPr>
            <a:r>
              <a:rPr kumimoji="0" lang="en-US" sz="2400" b="0" i="1" u="none" strike="noStrike" kern="1200" cap="none" spc="0" normalizeH="0" baseline="0" noProof="0" dirty="0">
                <a:ln>
                  <a:noFill/>
                </a:ln>
                <a:solidFill>
                  <a:srgbClr val="C00000"/>
                </a:solidFill>
                <a:effectLst/>
                <a:uLnTx/>
                <a:uFillTx/>
                <a:latin typeface="Calibri (MS)"/>
                <a:ea typeface="+mn-ea"/>
                <a:cs typeface="+mn-cs"/>
              </a:rPr>
              <a:t>(i) </a:t>
            </a:r>
            <a:r>
              <a:rPr lang="en-US" sz="2400" i="1" dirty="0">
                <a:solidFill>
                  <a:srgbClr val="C00000"/>
                </a:solidFill>
                <a:latin typeface="Calibri (MS)"/>
              </a:rPr>
              <a:t> Treasury and financing services to Related Parties</a:t>
            </a:r>
          </a:p>
          <a:p>
            <a:pPr marL="1059180" lvl="2" indent="-342900">
              <a:lnSpc>
                <a:spcPts val="2640"/>
              </a:lnSpc>
              <a:buFont typeface="Wingdings" panose="05000000000000000000" pitchFamily="2" charset="2"/>
              <a:buChar char="ü"/>
            </a:pPr>
            <a:r>
              <a:rPr lang="en-US" sz="2400" i="1" dirty="0">
                <a:solidFill>
                  <a:srgbClr val="C00000"/>
                </a:solidFill>
                <a:latin typeface="Calibri (MS)"/>
              </a:rPr>
              <a:t>(j)  Financing and leasing of Aircraft, including engines and </a:t>
            </a:r>
            <a:r>
              <a:rPr lang="en-US" sz="2400" i="1" dirty="0" err="1">
                <a:solidFill>
                  <a:srgbClr val="C00000"/>
                </a:solidFill>
                <a:latin typeface="Calibri (MS)"/>
              </a:rPr>
              <a:t>rotable</a:t>
            </a:r>
            <a:r>
              <a:rPr lang="en-US" sz="2400" i="1" dirty="0">
                <a:solidFill>
                  <a:srgbClr val="C00000"/>
                </a:solidFill>
                <a:latin typeface="Calibri (MS)"/>
              </a:rPr>
              <a:t> components</a:t>
            </a:r>
            <a:endParaRPr lang="en-US" sz="2400" i="1" dirty="0">
              <a:latin typeface="Calibri (MS)"/>
            </a:endParaRPr>
          </a:p>
          <a:p>
            <a:pPr marL="716280" lvl="1" indent="-457200">
              <a:lnSpc>
                <a:spcPts val="2640"/>
              </a:lnSpc>
              <a:buFont typeface="+mj-lt"/>
              <a:buAutoNum type="alphaLcPeriod" startAt="2"/>
            </a:pPr>
            <a:r>
              <a:rPr lang="en-GB" sz="2400" dirty="0">
                <a:solidFill>
                  <a:srgbClr val="424344"/>
                </a:solidFill>
                <a:latin typeface="Calibri (MS)"/>
              </a:rPr>
              <a:t>Ownership or exploitation of immovable property, </a:t>
            </a:r>
            <a:br>
              <a:rPr lang="en-GB" sz="2400" dirty="0">
                <a:solidFill>
                  <a:srgbClr val="424344"/>
                </a:solidFill>
                <a:latin typeface="Calibri (MS)"/>
              </a:rPr>
            </a:br>
            <a:r>
              <a:rPr lang="en-GB" sz="2400" i="1" dirty="0">
                <a:solidFill>
                  <a:srgbClr val="C00000"/>
                </a:solidFill>
                <a:latin typeface="Calibri (MS)"/>
              </a:rPr>
              <a:t>other than Commercial Property located in a Free Zone where the transaction in respect of such Commercial Property is conducted with other Free Zone Persons.</a:t>
            </a:r>
          </a:p>
          <a:p>
            <a:pPr marL="716280" lvl="1" indent="-457200">
              <a:lnSpc>
                <a:spcPts val="2640"/>
              </a:lnSpc>
              <a:buFont typeface="+mj-lt"/>
              <a:buAutoNum type="alphaLcPeriod" startAt="2"/>
            </a:pPr>
            <a:r>
              <a:rPr lang="en-GB" sz="2400" dirty="0">
                <a:solidFill>
                  <a:srgbClr val="424344"/>
                </a:solidFill>
                <a:latin typeface="Calibri (MS)"/>
              </a:rPr>
              <a:t>Ownership or exploitation of intellectual property assets</a:t>
            </a:r>
          </a:p>
          <a:p>
            <a:pPr marL="716280" lvl="1" indent="-457200">
              <a:lnSpc>
                <a:spcPts val="2640"/>
              </a:lnSpc>
              <a:buFont typeface="+mj-lt"/>
              <a:buAutoNum type="alphaLcPeriod" startAt="2"/>
            </a:pPr>
            <a:r>
              <a:rPr lang="en-GB" sz="2400" dirty="0">
                <a:solidFill>
                  <a:srgbClr val="424344"/>
                </a:solidFill>
                <a:latin typeface="Calibri (MS)"/>
              </a:rPr>
              <a:t>Any activities that are ancillary to the activities listed in paragraphs (a) to (f) of this Clause.</a:t>
            </a:r>
            <a:endParaRPr lang="en-US" sz="2400" i="1" dirty="0">
              <a:solidFill>
                <a:srgbClr val="424344"/>
              </a:solidFill>
              <a:latin typeface="Calibri (MS)"/>
            </a:endParaRPr>
          </a:p>
        </p:txBody>
      </p:sp>
      <p:sp>
        <p:nvSpPr>
          <p:cNvPr id="11" name="TextBox 11">
            <a:extLst>
              <a:ext uri="{FF2B5EF4-FFF2-40B4-BE49-F238E27FC236}">
                <a16:creationId xmlns:a16="http://schemas.microsoft.com/office/drawing/2014/main" id="{21E27855-7AD7-6E94-722B-FDB867B6DA98}"/>
              </a:ext>
            </a:extLst>
          </p:cNvPr>
          <p:cNvSpPr txBox="1"/>
          <p:nvPr/>
        </p:nvSpPr>
        <p:spPr>
          <a:xfrm>
            <a:off x="13133867" y="8681085"/>
            <a:ext cx="4818085" cy="666849"/>
          </a:xfrm>
          <a:prstGeom prst="rect">
            <a:avLst/>
          </a:prstGeom>
          <a:ln>
            <a:solidFill>
              <a:schemeClr val="bg1"/>
            </a:solidFill>
          </a:ln>
        </p:spPr>
        <p:txBody>
          <a:bodyPr lIns="0" tIns="0" rIns="0" bIns="0" rtlCol="0" anchor="t">
            <a:spAutoFit/>
          </a:bodyPr>
          <a:lstStyle/>
          <a:p>
            <a:pPr>
              <a:lnSpc>
                <a:spcPts val="2640"/>
              </a:lnSpc>
            </a:pPr>
            <a:r>
              <a:rPr lang="en-US" sz="2400" dirty="0">
                <a:solidFill>
                  <a:srgbClr val="FF0000"/>
                </a:solidFill>
                <a:latin typeface="Calibri (MS) Italics"/>
              </a:rPr>
              <a:t>* </a:t>
            </a:r>
            <a:r>
              <a:rPr lang="en-US" sz="2400" dirty="0">
                <a:solidFill>
                  <a:schemeClr val="bg1"/>
                </a:solidFill>
                <a:latin typeface="Calibri (MS) Italics"/>
              </a:rPr>
              <a:t>subject to the regulatory oversight of the competent authority in the State</a:t>
            </a:r>
          </a:p>
        </p:txBody>
      </p:sp>
      <p:sp>
        <p:nvSpPr>
          <p:cNvPr id="12" name="Freeform 9">
            <a:extLst>
              <a:ext uri="{FF2B5EF4-FFF2-40B4-BE49-F238E27FC236}">
                <a16:creationId xmlns:a16="http://schemas.microsoft.com/office/drawing/2014/main" id="{924C90BD-A4FD-C03B-DC97-DE41D789AA80}"/>
              </a:ext>
            </a:extLst>
          </p:cNvPr>
          <p:cNvSpPr/>
          <p:nvPr/>
        </p:nvSpPr>
        <p:spPr>
          <a:xfrm>
            <a:off x="13089179" y="8496300"/>
            <a:ext cx="4852527" cy="829475"/>
          </a:xfrm>
          <a:custGeom>
            <a:avLst/>
            <a:gdLst/>
            <a:ahLst/>
            <a:cxnLst/>
            <a:rect l="l" t="t" r="r" b="b"/>
            <a:pathLst>
              <a:path w="1405835" h="351836">
                <a:moveTo>
                  <a:pt x="36260" y="0"/>
                </a:moveTo>
                <a:lnTo>
                  <a:pt x="1369575" y="0"/>
                </a:lnTo>
                <a:cubicBezTo>
                  <a:pt x="1389601" y="0"/>
                  <a:pt x="1405835" y="16234"/>
                  <a:pt x="1405835" y="36260"/>
                </a:cubicBezTo>
                <a:lnTo>
                  <a:pt x="1405835" y="315576"/>
                </a:lnTo>
                <a:cubicBezTo>
                  <a:pt x="1405835" y="325192"/>
                  <a:pt x="1402015" y="334415"/>
                  <a:pt x="1395215" y="341215"/>
                </a:cubicBezTo>
                <a:cubicBezTo>
                  <a:pt x="1388415" y="348015"/>
                  <a:pt x="1379192" y="351836"/>
                  <a:pt x="1369575" y="351836"/>
                </a:cubicBezTo>
                <a:lnTo>
                  <a:pt x="36260" y="351836"/>
                </a:lnTo>
                <a:cubicBezTo>
                  <a:pt x="26643" y="351836"/>
                  <a:pt x="17420" y="348015"/>
                  <a:pt x="10620" y="341215"/>
                </a:cubicBezTo>
                <a:cubicBezTo>
                  <a:pt x="3820" y="334415"/>
                  <a:pt x="0" y="325192"/>
                  <a:pt x="0" y="315576"/>
                </a:cubicBezTo>
                <a:lnTo>
                  <a:pt x="0" y="36260"/>
                </a:lnTo>
                <a:cubicBezTo>
                  <a:pt x="0" y="26643"/>
                  <a:pt x="3820" y="17420"/>
                  <a:pt x="10620" y="10620"/>
                </a:cubicBezTo>
                <a:cubicBezTo>
                  <a:pt x="17420" y="3820"/>
                  <a:pt x="26643" y="0"/>
                  <a:pt x="36260" y="0"/>
                </a:cubicBezTo>
                <a:close/>
              </a:path>
            </a:pathLst>
          </a:custGeom>
          <a:solidFill>
            <a:srgbClr val="0070C0"/>
          </a:solidFill>
          <a:ln>
            <a:solidFill>
              <a:schemeClr val="bg1"/>
            </a:solidFill>
          </a:ln>
        </p:spPr>
      </p:sp>
      <p:sp>
        <p:nvSpPr>
          <p:cNvPr id="13" name="TextBox 11">
            <a:extLst>
              <a:ext uri="{FF2B5EF4-FFF2-40B4-BE49-F238E27FC236}">
                <a16:creationId xmlns:a16="http://schemas.microsoft.com/office/drawing/2014/main" id="{001CF9F6-5980-26AB-B696-545504F1C932}"/>
              </a:ext>
            </a:extLst>
          </p:cNvPr>
          <p:cNvSpPr txBox="1"/>
          <p:nvPr/>
        </p:nvSpPr>
        <p:spPr>
          <a:xfrm>
            <a:off x="13112991" y="8591451"/>
            <a:ext cx="4818085" cy="666849"/>
          </a:xfrm>
          <a:prstGeom prst="rect">
            <a:avLst/>
          </a:prstGeom>
          <a:ln>
            <a:solidFill>
              <a:schemeClr val="bg1"/>
            </a:solidFill>
          </a:ln>
        </p:spPr>
        <p:txBody>
          <a:bodyPr lIns="0" tIns="0" rIns="0" bIns="0" rtlCol="0" anchor="t">
            <a:spAutoFit/>
          </a:bodyPr>
          <a:lstStyle/>
          <a:p>
            <a:pPr>
              <a:lnSpc>
                <a:spcPts val="2640"/>
              </a:lnSpc>
            </a:pPr>
            <a:r>
              <a:rPr lang="en-US" sz="2400" dirty="0">
                <a:solidFill>
                  <a:srgbClr val="FF0000"/>
                </a:solidFill>
                <a:latin typeface="Calibri (MS) Italics"/>
              </a:rPr>
              <a:t>* </a:t>
            </a:r>
            <a:r>
              <a:rPr lang="en-US" sz="2400" dirty="0">
                <a:solidFill>
                  <a:schemeClr val="bg1"/>
                </a:solidFill>
                <a:latin typeface="Calibri (MS) Italics"/>
              </a:rPr>
              <a:t>subject to the regulatory oversight of the competent authority in the State</a:t>
            </a:r>
          </a:p>
        </p:txBody>
      </p:sp>
      <p:sp>
        <p:nvSpPr>
          <p:cNvPr id="14" name="Freeform 4">
            <a:extLst>
              <a:ext uri="{FF2B5EF4-FFF2-40B4-BE49-F238E27FC236}">
                <a16:creationId xmlns:a16="http://schemas.microsoft.com/office/drawing/2014/main" id="{7159BE82-F2CB-2777-6C5F-B3F5E3AEB78D}"/>
              </a:ext>
            </a:extLst>
          </p:cNvPr>
          <p:cNvSpPr/>
          <p:nvPr/>
        </p:nvSpPr>
        <p:spPr>
          <a:xfrm>
            <a:off x="16611600" y="9550566"/>
            <a:ext cx="1412412" cy="622134"/>
          </a:xfrm>
          <a:custGeom>
            <a:avLst/>
            <a:gdLst/>
            <a:ahLst/>
            <a:cxnLst/>
            <a:rect l="l" t="t" r="r" b="b"/>
            <a:pathLst>
              <a:path w="1412412" h="622134">
                <a:moveTo>
                  <a:pt x="0" y="0"/>
                </a:moveTo>
                <a:lnTo>
                  <a:pt x="1412413" y="0"/>
                </a:lnTo>
                <a:lnTo>
                  <a:pt x="1412413" y="622134"/>
                </a:lnTo>
                <a:lnTo>
                  <a:pt x="0" y="622134"/>
                </a:lnTo>
                <a:lnTo>
                  <a:pt x="0" y="0"/>
                </a:lnTo>
                <a:close/>
              </a:path>
            </a:pathLst>
          </a:custGeom>
          <a:blipFill>
            <a:blip r:embed="rId3"/>
            <a:stretch>
              <a:fillRect/>
            </a:stretch>
          </a:blipFill>
        </p:spPr>
        <p:txBody>
          <a:bodyPr/>
          <a:lstStyle/>
          <a:p>
            <a:endParaRPr lang="en-GB" dirty="0"/>
          </a:p>
        </p:txBody>
      </p:sp>
      <p:sp>
        <p:nvSpPr>
          <p:cNvPr id="7" name="Slide Number Placeholder 8">
            <a:extLst>
              <a:ext uri="{FF2B5EF4-FFF2-40B4-BE49-F238E27FC236}">
                <a16:creationId xmlns:a16="http://schemas.microsoft.com/office/drawing/2014/main" id="{6C8C04C5-6DE5-8169-CFAE-3189F91A53CB}"/>
              </a:ext>
            </a:extLst>
          </p:cNvPr>
          <p:cNvSpPr txBox="1">
            <a:spLocks/>
          </p:cNvSpPr>
          <p:nvPr/>
        </p:nvSpPr>
        <p:spPr>
          <a:xfrm>
            <a:off x="8656526" y="9791700"/>
            <a:ext cx="34886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3043143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7AD9BD00-9DA2-595F-4FD2-14B3A501392A}"/>
              </a:ext>
            </a:extLst>
          </p:cNvPr>
          <p:cNvSpPr txBox="1"/>
          <p:nvPr/>
        </p:nvSpPr>
        <p:spPr>
          <a:xfrm>
            <a:off x="934120" y="1086109"/>
            <a:ext cx="11562680" cy="789447"/>
          </a:xfrm>
          <a:prstGeom prst="rect">
            <a:avLst/>
          </a:prstGeom>
        </p:spPr>
        <p:txBody>
          <a:bodyPr lIns="0" tIns="0" rIns="0" bIns="0" rtlCol="0" anchor="t">
            <a:spAutoFit/>
          </a:bodyPr>
          <a:lstStyle/>
          <a:p>
            <a:pPr algn="just">
              <a:lnSpc>
                <a:spcPts val="6750"/>
              </a:lnSpc>
            </a:pPr>
            <a:r>
              <a:rPr lang="en-US" sz="3200" b="1" dirty="0">
                <a:solidFill>
                  <a:schemeClr val="accent1"/>
                </a:solidFill>
                <a:latin typeface="Calibri (MS)" panose="020B0604020202020204" charset="0"/>
                <a:cs typeface="Calibri (MS)" panose="020B0604020202020204" charset="0"/>
                <a:hlinkClick r:id="rId2" action="ppaction://hlinksldjump">
                  <a:extLst>
                    <a:ext uri="{A12FA001-AC4F-418D-AE19-62706E023703}">
                      <ahyp:hlinkClr xmlns:ahyp="http://schemas.microsoft.com/office/drawing/2018/hyperlinkcolor" val="tx"/>
                    </a:ext>
                  </a:extLst>
                </a:hlinkClick>
              </a:rPr>
              <a:t>Qualifying Activities</a:t>
            </a:r>
            <a:endParaRPr lang="en-US" sz="3200" b="1" dirty="0">
              <a:solidFill>
                <a:schemeClr val="accent1"/>
              </a:solidFill>
              <a:latin typeface="Calibri (MS)" panose="020B0604020202020204" charset="0"/>
              <a:cs typeface="Calibri (MS)" panose="020B0604020202020204" charset="0"/>
            </a:endParaRPr>
          </a:p>
        </p:txBody>
      </p:sp>
      <p:sp>
        <p:nvSpPr>
          <p:cNvPr id="7" name="TextBox 6">
            <a:extLst>
              <a:ext uri="{FF2B5EF4-FFF2-40B4-BE49-F238E27FC236}">
                <a16:creationId xmlns:a16="http://schemas.microsoft.com/office/drawing/2014/main" id="{7FD16373-CB80-D6AE-0AC5-59E50884425F}"/>
              </a:ext>
            </a:extLst>
          </p:cNvPr>
          <p:cNvSpPr txBox="1"/>
          <p:nvPr/>
        </p:nvSpPr>
        <p:spPr>
          <a:xfrm>
            <a:off x="914400" y="2095500"/>
            <a:ext cx="16383000" cy="738664"/>
          </a:xfrm>
          <a:prstGeom prst="rect">
            <a:avLst/>
          </a:prstGeom>
        </p:spPr>
        <p:txBody>
          <a:bodyPr wrap="square" lIns="0" tIns="0" rIns="0" bIns="0" rtlCol="0" anchor="t">
            <a:spAutoFit/>
          </a:bodyPr>
          <a:lstStyle/>
          <a:p>
            <a:r>
              <a:rPr lang="en-GB" sz="2400" dirty="0">
                <a:solidFill>
                  <a:srgbClr val="424344"/>
                </a:solidFill>
                <a:latin typeface="Calibri (MS)"/>
              </a:rPr>
              <a:t>As per Clause (1) of Article (2) of Ministerial Decision No. 139 of 2023, for the purposes of Cabinet Decision No. 55 of 2023, following activities shall be considered as Qualifying Activities:</a:t>
            </a:r>
            <a:endParaRPr lang="en-US" sz="2400" dirty="0">
              <a:solidFill>
                <a:srgbClr val="424344"/>
              </a:solidFill>
              <a:latin typeface="Calibri (MS)"/>
            </a:endParaRPr>
          </a:p>
        </p:txBody>
      </p:sp>
      <p:sp>
        <p:nvSpPr>
          <p:cNvPr id="20" name="TextBox 7">
            <a:extLst>
              <a:ext uri="{FF2B5EF4-FFF2-40B4-BE49-F238E27FC236}">
                <a16:creationId xmlns:a16="http://schemas.microsoft.com/office/drawing/2014/main" id="{FC43A303-12D9-D703-FA3D-E39AE4DD3F67}"/>
              </a:ext>
            </a:extLst>
          </p:cNvPr>
          <p:cNvSpPr txBox="1"/>
          <p:nvPr/>
        </p:nvSpPr>
        <p:spPr>
          <a:xfrm>
            <a:off x="914400" y="3390900"/>
            <a:ext cx="15775564" cy="5967467"/>
          </a:xfrm>
          <a:prstGeom prst="rect">
            <a:avLst/>
          </a:prstGeom>
        </p:spPr>
        <p:txBody>
          <a:bodyPr wrap="square" lIns="0" tIns="0" rIns="0" bIns="0" rtlCol="0" anchor="t">
            <a:spAutoFit/>
          </a:bodyPr>
          <a:lstStyle/>
          <a:p>
            <a:pPr marL="457200" indent="-457200">
              <a:lnSpc>
                <a:spcPts val="3576"/>
              </a:lnSpc>
              <a:buFont typeface="+mj-lt"/>
              <a:buAutoNum type="alphaLcParenR"/>
            </a:pPr>
            <a:r>
              <a:rPr lang="en-US" sz="2400" dirty="0">
                <a:solidFill>
                  <a:srgbClr val="424344"/>
                </a:solidFill>
                <a:latin typeface="Calibri (MS)"/>
              </a:rPr>
              <a:t>Manufacturing of goods or materials.</a:t>
            </a:r>
          </a:p>
          <a:p>
            <a:pPr marL="457200" indent="-457200">
              <a:lnSpc>
                <a:spcPts val="3576"/>
              </a:lnSpc>
              <a:buFont typeface="+mj-lt"/>
              <a:buAutoNum type="alphaLcParenR"/>
            </a:pPr>
            <a:r>
              <a:rPr lang="en-US" sz="2400" dirty="0">
                <a:solidFill>
                  <a:srgbClr val="424344"/>
                </a:solidFill>
                <a:latin typeface="Calibri (MS)"/>
              </a:rPr>
              <a:t>Processing of goods or materials.</a:t>
            </a:r>
          </a:p>
          <a:p>
            <a:pPr marL="457200" indent="-457200">
              <a:lnSpc>
                <a:spcPts val="3576"/>
              </a:lnSpc>
              <a:buFont typeface="+mj-lt"/>
              <a:buAutoNum type="alphaLcParenR"/>
            </a:pPr>
            <a:r>
              <a:rPr lang="en-US" sz="2400" dirty="0">
                <a:solidFill>
                  <a:srgbClr val="424344"/>
                </a:solidFill>
                <a:latin typeface="Calibri (MS)"/>
              </a:rPr>
              <a:t>Holding of shares and other securities.</a:t>
            </a:r>
          </a:p>
          <a:p>
            <a:pPr marL="457200" indent="-457200">
              <a:lnSpc>
                <a:spcPts val="3576"/>
              </a:lnSpc>
              <a:buFont typeface="+mj-lt"/>
              <a:buAutoNum type="alphaLcParenR"/>
            </a:pPr>
            <a:r>
              <a:rPr lang="en-US" sz="2400" dirty="0">
                <a:solidFill>
                  <a:srgbClr val="424344"/>
                </a:solidFill>
                <a:latin typeface="Calibri (MS)"/>
              </a:rPr>
              <a:t>Ownership, management and operation of Ships.</a:t>
            </a:r>
          </a:p>
          <a:p>
            <a:pPr marL="457200" indent="-457200">
              <a:lnSpc>
                <a:spcPts val="3576"/>
              </a:lnSpc>
              <a:buFont typeface="+mj-lt"/>
              <a:buAutoNum type="alphaLcParenR"/>
            </a:pPr>
            <a:r>
              <a:rPr lang="en-US" sz="2400" dirty="0">
                <a:solidFill>
                  <a:srgbClr val="424344"/>
                </a:solidFill>
                <a:latin typeface="Calibri (MS)"/>
              </a:rPr>
              <a:t>Reinsurance services</a:t>
            </a:r>
            <a:r>
              <a:rPr lang="en-US" sz="2400" dirty="0">
                <a:solidFill>
                  <a:srgbClr val="F70000"/>
                </a:solidFill>
                <a:latin typeface="Calibri (MS)"/>
              </a:rPr>
              <a:t>*</a:t>
            </a:r>
          </a:p>
          <a:p>
            <a:pPr marL="457200" indent="-457200">
              <a:lnSpc>
                <a:spcPts val="3576"/>
              </a:lnSpc>
              <a:buFont typeface="+mj-lt"/>
              <a:buAutoNum type="alphaLcParenR"/>
            </a:pPr>
            <a:r>
              <a:rPr lang="en-US" sz="2400" dirty="0">
                <a:solidFill>
                  <a:srgbClr val="424344"/>
                </a:solidFill>
                <a:latin typeface="Calibri (MS)"/>
              </a:rPr>
              <a:t>Fund management services</a:t>
            </a:r>
            <a:r>
              <a:rPr lang="en-US" sz="2400" dirty="0">
                <a:solidFill>
                  <a:srgbClr val="F70000"/>
                </a:solidFill>
                <a:latin typeface="Calibri (MS)"/>
              </a:rPr>
              <a:t>*</a:t>
            </a:r>
          </a:p>
          <a:p>
            <a:pPr marL="457200" indent="-457200">
              <a:lnSpc>
                <a:spcPts val="3576"/>
              </a:lnSpc>
              <a:buFont typeface="+mj-lt"/>
              <a:buAutoNum type="alphaLcParenR"/>
            </a:pPr>
            <a:r>
              <a:rPr lang="en-US" sz="2400" dirty="0">
                <a:solidFill>
                  <a:srgbClr val="424344"/>
                </a:solidFill>
                <a:latin typeface="Calibri (MS)"/>
              </a:rPr>
              <a:t>Wealth and investment management services</a:t>
            </a:r>
            <a:r>
              <a:rPr lang="en-US" sz="2400" dirty="0">
                <a:solidFill>
                  <a:srgbClr val="F70000"/>
                </a:solidFill>
                <a:latin typeface="Calibri (MS)"/>
              </a:rPr>
              <a:t>*</a:t>
            </a:r>
          </a:p>
          <a:p>
            <a:pPr marL="457200" indent="-457200">
              <a:lnSpc>
                <a:spcPts val="3576"/>
              </a:lnSpc>
              <a:buFont typeface="+mj-lt"/>
              <a:buAutoNum type="alphaLcParenR"/>
            </a:pPr>
            <a:r>
              <a:rPr lang="en-US" sz="2400" dirty="0">
                <a:solidFill>
                  <a:srgbClr val="424344"/>
                </a:solidFill>
                <a:latin typeface="Calibri (MS)"/>
              </a:rPr>
              <a:t>Headquarter services to Related Parties.</a:t>
            </a:r>
          </a:p>
          <a:p>
            <a:pPr marL="457200" indent="-457200">
              <a:lnSpc>
                <a:spcPts val="3576"/>
              </a:lnSpc>
              <a:buFont typeface="+mj-lt"/>
              <a:buAutoNum type="alphaLcParenR"/>
            </a:pPr>
            <a:r>
              <a:rPr lang="en-US" sz="2400" dirty="0">
                <a:solidFill>
                  <a:srgbClr val="424344"/>
                </a:solidFill>
                <a:latin typeface="Calibri (MS)"/>
              </a:rPr>
              <a:t>Treasury and financing services to Related Parties.</a:t>
            </a:r>
          </a:p>
          <a:p>
            <a:pPr marL="457200" indent="-457200">
              <a:lnSpc>
                <a:spcPts val="3576"/>
              </a:lnSpc>
              <a:buFont typeface="+mj-lt"/>
              <a:buAutoNum type="alphaLcParenR"/>
            </a:pPr>
            <a:r>
              <a:rPr lang="en-US" sz="2400" dirty="0">
                <a:solidFill>
                  <a:srgbClr val="424344"/>
                </a:solidFill>
                <a:latin typeface="Calibri (MS)"/>
              </a:rPr>
              <a:t>Financing and leasing of Aircraft, including engines and </a:t>
            </a:r>
            <a:r>
              <a:rPr lang="en-US" sz="2400" dirty="0" err="1">
                <a:solidFill>
                  <a:srgbClr val="424344"/>
                </a:solidFill>
                <a:latin typeface="Calibri (MS)"/>
              </a:rPr>
              <a:t>rotable</a:t>
            </a:r>
            <a:r>
              <a:rPr lang="en-US" sz="2400" dirty="0">
                <a:solidFill>
                  <a:srgbClr val="424344"/>
                </a:solidFill>
                <a:latin typeface="Calibri (MS)"/>
              </a:rPr>
              <a:t> components.</a:t>
            </a:r>
          </a:p>
          <a:p>
            <a:pPr marL="457200" indent="-457200">
              <a:lnSpc>
                <a:spcPts val="3576"/>
              </a:lnSpc>
              <a:buFont typeface="+mj-lt"/>
              <a:buAutoNum type="alphaLcParenR"/>
            </a:pPr>
            <a:r>
              <a:rPr lang="en-US" sz="2400" dirty="0">
                <a:solidFill>
                  <a:srgbClr val="424344"/>
                </a:solidFill>
                <a:latin typeface="Calibri (MS)"/>
              </a:rPr>
              <a:t>Distribution of Goods or materials imported in or from a Designated Zone to a customer for the purposes of sale or resale.</a:t>
            </a:r>
          </a:p>
          <a:p>
            <a:pPr marL="457200" indent="-457200">
              <a:lnSpc>
                <a:spcPts val="3576"/>
              </a:lnSpc>
              <a:buFont typeface="+mj-lt"/>
              <a:buAutoNum type="alphaLcParenR"/>
            </a:pPr>
            <a:r>
              <a:rPr lang="en-US" sz="2400" dirty="0">
                <a:solidFill>
                  <a:srgbClr val="424344"/>
                </a:solidFill>
                <a:latin typeface="Calibri (MS)"/>
              </a:rPr>
              <a:t>Logistics services.</a:t>
            </a:r>
          </a:p>
          <a:p>
            <a:pPr marL="457200" indent="-457200">
              <a:lnSpc>
                <a:spcPts val="3576"/>
              </a:lnSpc>
              <a:buFont typeface="+mj-lt"/>
              <a:buAutoNum type="alphaLcParenR"/>
            </a:pPr>
            <a:r>
              <a:rPr lang="en-US" sz="2400" dirty="0">
                <a:solidFill>
                  <a:srgbClr val="424344"/>
                </a:solidFill>
                <a:latin typeface="Calibri (MS)"/>
              </a:rPr>
              <a:t>Any activities that are ancillary to the activities listed </a:t>
            </a:r>
            <a:r>
              <a:rPr lang="en-GB" sz="2400" dirty="0">
                <a:solidFill>
                  <a:srgbClr val="424344"/>
                </a:solidFill>
                <a:latin typeface="Calibri (MS)"/>
              </a:rPr>
              <a:t>in paragraphs (a) to (l) of this Clause </a:t>
            </a:r>
            <a:endParaRPr lang="en-US" sz="2400" dirty="0">
              <a:solidFill>
                <a:srgbClr val="424344"/>
              </a:solidFill>
              <a:latin typeface="Calibri (MS)"/>
            </a:endParaRPr>
          </a:p>
        </p:txBody>
      </p:sp>
      <p:sp>
        <p:nvSpPr>
          <p:cNvPr id="25" name="Freeform 4">
            <a:extLst>
              <a:ext uri="{FF2B5EF4-FFF2-40B4-BE49-F238E27FC236}">
                <a16:creationId xmlns:a16="http://schemas.microsoft.com/office/drawing/2014/main" id="{C7B74F22-9DFC-4CDA-4D07-7DCE8F3A7E39}"/>
              </a:ext>
            </a:extLst>
          </p:cNvPr>
          <p:cNvSpPr/>
          <p:nvPr/>
        </p:nvSpPr>
        <p:spPr>
          <a:xfrm>
            <a:off x="16611600" y="9550566"/>
            <a:ext cx="1412412" cy="622134"/>
          </a:xfrm>
          <a:custGeom>
            <a:avLst/>
            <a:gdLst/>
            <a:ahLst/>
            <a:cxnLst/>
            <a:rect l="l" t="t" r="r" b="b"/>
            <a:pathLst>
              <a:path w="1412412" h="622134">
                <a:moveTo>
                  <a:pt x="0" y="0"/>
                </a:moveTo>
                <a:lnTo>
                  <a:pt x="1412413" y="0"/>
                </a:lnTo>
                <a:lnTo>
                  <a:pt x="1412413" y="622134"/>
                </a:lnTo>
                <a:lnTo>
                  <a:pt x="0" y="622134"/>
                </a:lnTo>
                <a:lnTo>
                  <a:pt x="0" y="0"/>
                </a:lnTo>
                <a:close/>
              </a:path>
            </a:pathLst>
          </a:custGeom>
          <a:blipFill>
            <a:blip r:embed="rId3"/>
            <a:stretch>
              <a:fillRect/>
            </a:stretch>
          </a:blipFill>
        </p:spPr>
        <p:txBody>
          <a:bodyPr/>
          <a:lstStyle/>
          <a:p>
            <a:endParaRPr lang="en-GB" dirty="0"/>
          </a:p>
        </p:txBody>
      </p:sp>
      <p:sp>
        <p:nvSpPr>
          <p:cNvPr id="3" name="TextBox 11">
            <a:extLst>
              <a:ext uri="{FF2B5EF4-FFF2-40B4-BE49-F238E27FC236}">
                <a16:creationId xmlns:a16="http://schemas.microsoft.com/office/drawing/2014/main" id="{B72FAEC6-8307-282C-1A1F-D8D3E7384C22}"/>
              </a:ext>
            </a:extLst>
          </p:cNvPr>
          <p:cNvSpPr txBox="1"/>
          <p:nvPr/>
        </p:nvSpPr>
        <p:spPr>
          <a:xfrm>
            <a:off x="13133867" y="8681085"/>
            <a:ext cx="4818085" cy="666849"/>
          </a:xfrm>
          <a:prstGeom prst="rect">
            <a:avLst/>
          </a:prstGeom>
          <a:ln>
            <a:solidFill>
              <a:schemeClr val="bg1"/>
            </a:solidFill>
          </a:ln>
        </p:spPr>
        <p:txBody>
          <a:bodyPr lIns="0" tIns="0" rIns="0" bIns="0" rtlCol="0" anchor="t">
            <a:spAutoFit/>
          </a:bodyPr>
          <a:lstStyle/>
          <a:p>
            <a:pPr>
              <a:lnSpc>
                <a:spcPts val="2640"/>
              </a:lnSpc>
            </a:pPr>
            <a:r>
              <a:rPr lang="en-US" sz="2400" dirty="0">
                <a:solidFill>
                  <a:srgbClr val="FF0000"/>
                </a:solidFill>
                <a:latin typeface="Calibri (MS) Italics"/>
              </a:rPr>
              <a:t>* </a:t>
            </a:r>
            <a:r>
              <a:rPr lang="en-US" sz="2400" dirty="0">
                <a:solidFill>
                  <a:schemeClr val="bg1"/>
                </a:solidFill>
                <a:latin typeface="Calibri (MS) Italics"/>
              </a:rPr>
              <a:t>subject to the regulatory oversight of the competent authority in the State</a:t>
            </a:r>
          </a:p>
        </p:txBody>
      </p:sp>
      <p:sp>
        <p:nvSpPr>
          <p:cNvPr id="4" name="Freeform 9">
            <a:extLst>
              <a:ext uri="{FF2B5EF4-FFF2-40B4-BE49-F238E27FC236}">
                <a16:creationId xmlns:a16="http://schemas.microsoft.com/office/drawing/2014/main" id="{0CBBC46C-0DF5-7976-BD09-4413F8AB3096}"/>
              </a:ext>
            </a:extLst>
          </p:cNvPr>
          <p:cNvSpPr/>
          <p:nvPr/>
        </p:nvSpPr>
        <p:spPr>
          <a:xfrm>
            <a:off x="13089179" y="8496300"/>
            <a:ext cx="4852527" cy="829475"/>
          </a:xfrm>
          <a:custGeom>
            <a:avLst/>
            <a:gdLst/>
            <a:ahLst/>
            <a:cxnLst/>
            <a:rect l="l" t="t" r="r" b="b"/>
            <a:pathLst>
              <a:path w="1405835" h="351836">
                <a:moveTo>
                  <a:pt x="36260" y="0"/>
                </a:moveTo>
                <a:lnTo>
                  <a:pt x="1369575" y="0"/>
                </a:lnTo>
                <a:cubicBezTo>
                  <a:pt x="1389601" y="0"/>
                  <a:pt x="1405835" y="16234"/>
                  <a:pt x="1405835" y="36260"/>
                </a:cubicBezTo>
                <a:lnTo>
                  <a:pt x="1405835" y="315576"/>
                </a:lnTo>
                <a:cubicBezTo>
                  <a:pt x="1405835" y="325192"/>
                  <a:pt x="1402015" y="334415"/>
                  <a:pt x="1395215" y="341215"/>
                </a:cubicBezTo>
                <a:cubicBezTo>
                  <a:pt x="1388415" y="348015"/>
                  <a:pt x="1379192" y="351836"/>
                  <a:pt x="1369575" y="351836"/>
                </a:cubicBezTo>
                <a:lnTo>
                  <a:pt x="36260" y="351836"/>
                </a:lnTo>
                <a:cubicBezTo>
                  <a:pt x="26643" y="351836"/>
                  <a:pt x="17420" y="348015"/>
                  <a:pt x="10620" y="341215"/>
                </a:cubicBezTo>
                <a:cubicBezTo>
                  <a:pt x="3820" y="334415"/>
                  <a:pt x="0" y="325192"/>
                  <a:pt x="0" y="315576"/>
                </a:cubicBezTo>
                <a:lnTo>
                  <a:pt x="0" y="36260"/>
                </a:lnTo>
                <a:cubicBezTo>
                  <a:pt x="0" y="26643"/>
                  <a:pt x="3820" y="17420"/>
                  <a:pt x="10620" y="10620"/>
                </a:cubicBezTo>
                <a:cubicBezTo>
                  <a:pt x="17420" y="3820"/>
                  <a:pt x="26643" y="0"/>
                  <a:pt x="36260" y="0"/>
                </a:cubicBezTo>
                <a:close/>
              </a:path>
            </a:pathLst>
          </a:custGeom>
          <a:solidFill>
            <a:srgbClr val="0070C0"/>
          </a:solidFill>
          <a:ln>
            <a:solidFill>
              <a:schemeClr val="bg1"/>
            </a:solidFill>
          </a:ln>
        </p:spPr>
      </p:sp>
      <p:sp>
        <p:nvSpPr>
          <p:cNvPr id="5" name="TextBox 11">
            <a:extLst>
              <a:ext uri="{FF2B5EF4-FFF2-40B4-BE49-F238E27FC236}">
                <a16:creationId xmlns:a16="http://schemas.microsoft.com/office/drawing/2014/main" id="{A59B5F3D-8740-A4E4-7ADC-89C72CA6D1CB}"/>
              </a:ext>
            </a:extLst>
          </p:cNvPr>
          <p:cNvSpPr txBox="1"/>
          <p:nvPr/>
        </p:nvSpPr>
        <p:spPr>
          <a:xfrm>
            <a:off x="13112991" y="8591451"/>
            <a:ext cx="4818085" cy="666849"/>
          </a:xfrm>
          <a:prstGeom prst="rect">
            <a:avLst/>
          </a:prstGeom>
          <a:ln>
            <a:solidFill>
              <a:schemeClr val="bg1"/>
            </a:solidFill>
          </a:ln>
        </p:spPr>
        <p:txBody>
          <a:bodyPr lIns="0" tIns="0" rIns="0" bIns="0" rtlCol="0" anchor="t">
            <a:spAutoFit/>
          </a:bodyPr>
          <a:lstStyle/>
          <a:p>
            <a:pPr>
              <a:lnSpc>
                <a:spcPts val="2640"/>
              </a:lnSpc>
            </a:pPr>
            <a:r>
              <a:rPr lang="en-US" sz="2400" dirty="0">
                <a:solidFill>
                  <a:srgbClr val="FF0000"/>
                </a:solidFill>
                <a:latin typeface="Calibri (MS) Italics"/>
              </a:rPr>
              <a:t>* </a:t>
            </a:r>
            <a:r>
              <a:rPr lang="en-US" sz="2400" dirty="0">
                <a:solidFill>
                  <a:schemeClr val="bg1"/>
                </a:solidFill>
                <a:latin typeface="Calibri (MS) Italics"/>
              </a:rPr>
              <a:t>subject to the regulatory oversight of the competent authority in the State</a:t>
            </a:r>
          </a:p>
        </p:txBody>
      </p:sp>
      <p:sp>
        <p:nvSpPr>
          <p:cNvPr id="10" name="Slide Number Placeholder 8">
            <a:extLst>
              <a:ext uri="{FF2B5EF4-FFF2-40B4-BE49-F238E27FC236}">
                <a16:creationId xmlns:a16="http://schemas.microsoft.com/office/drawing/2014/main" id="{9EB0053D-AA1F-2469-6716-5B55223DC4B4}"/>
              </a:ext>
            </a:extLst>
          </p:cNvPr>
          <p:cNvSpPr txBox="1">
            <a:spLocks/>
          </p:cNvSpPr>
          <p:nvPr/>
        </p:nvSpPr>
        <p:spPr>
          <a:xfrm>
            <a:off x="8656526" y="9791700"/>
            <a:ext cx="34886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7AD9BD00-9DA2-595F-4FD2-14B3A501392A}"/>
              </a:ext>
            </a:extLst>
          </p:cNvPr>
          <p:cNvSpPr txBox="1"/>
          <p:nvPr/>
        </p:nvSpPr>
        <p:spPr>
          <a:xfrm>
            <a:off x="2991520" y="114300"/>
            <a:ext cx="5923880" cy="789447"/>
          </a:xfrm>
          <a:prstGeom prst="rect">
            <a:avLst/>
          </a:prstGeom>
        </p:spPr>
        <p:txBody>
          <a:bodyPr wrap="square" lIns="0" tIns="0" rIns="0" bIns="0" rtlCol="0" anchor="t">
            <a:spAutoFit/>
          </a:bodyPr>
          <a:lstStyle/>
          <a:p>
            <a:pPr algn="just">
              <a:lnSpc>
                <a:spcPts val="6750"/>
              </a:lnSpc>
            </a:pPr>
            <a:r>
              <a:rPr lang="en-US" sz="3200" b="1" dirty="0">
                <a:solidFill>
                  <a:schemeClr val="accent1"/>
                </a:solidFill>
                <a:latin typeface="Calibri (MS)" panose="020B0604020202020204" charset="0"/>
                <a:cs typeface="Calibri (MS)" panose="020B0604020202020204" charset="0"/>
              </a:rPr>
              <a:t>Summary of QFZP Taxability</a:t>
            </a:r>
          </a:p>
        </p:txBody>
      </p:sp>
      <p:sp>
        <p:nvSpPr>
          <p:cNvPr id="25" name="Freeform 4">
            <a:extLst>
              <a:ext uri="{FF2B5EF4-FFF2-40B4-BE49-F238E27FC236}">
                <a16:creationId xmlns:a16="http://schemas.microsoft.com/office/drawing/2014/main" id="{C7B74F22-9DFC-4CDA-4D07-7DCE8F3A7E39}"/>
              </a:ext>
            </a:extLst>
          </p:cNvPr>
          <p:cNvSpPr/>
          <p:nvPr/>
        </p:nvSpPr>
        <p:spPr>
          <a:xfrm>
            <a:off x="16611600" y="9550566"/>
            <a:ext cx="1412412" cy="622134"/>
          </a:xfrm>
          <a:custGeom>
            <a:avLst/>
            <a:gdLst/>
            <a:ahLst/>
            <a:cxnLst/>
            <a:rect l="l" t="t" r="r" b="b"/>
            <a:pathLst>
              <a:path w="1412412" h="622134">
                <a:moveTo>
                  <a:pt x="0" y="0"/>
                </a:moveTo>
                <a:lnTo>
                  <a:pt x="1412413" y="0"/>
                </a:lnTo>
                <a:lnTo>
                  <a:pt x="1412413" y="622134"/>
                </a:lnTo>
                <a:lnTo>
                  <a:pt x="0" y="622134"/>
                </a:lnTo>
                <a:lnTo>
                  <a:pt x="0" y="0"/>
                </a:lnTo>
                <a:close/>
              </a:path>
            </a:pathLst>
          </a:custGeom>
          <a:blipFill>
            <a:blip r:embed="rId2"/>
            <a:stretch>
              <a:fillRect/>
            </a:stretch>
          </a:blipFill>
        </p:spPr>
        <p:txBody>
          <a:bodyPr/>
          <a:lstStyle/>
          <a:p>
            <a:endParaRPr lang="en-GB" dirty="0"/>
          </a:p>
        </p:txBody>
      </p:sp>
      <p:sp>
        <p:nvSpPr>
          <p:cNvPr id="3" name="Flowchart: Decision 2">
            <a:extLst>
              <a:ext uri="{FF2B5EF4-FFF2-40B4-BE49-F238E27FC236}">
                <a16:creationId xmlns:a16="http://schemas.microsoft.com/office/drawing/2014/main" id="{8154E92E-2D27-170C-5AB5-F067AB8E2314}"/>
              </a:ext>
            </a:extLst>
          </p:cNvPr>
          <p:cNvSpPr/>
          <p:nvPr/>
        </p:nvSpPr>
        <p:spPr>
          <a:xfrm>
            <a:off x="976744" y="529936"/>
            <a:ext cx="2147456" cy="1870364"/>
          </a:xfrm>
          <a:prstGeom prst="flowChartDecis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Are you a QFZP?</a:t>
            </a:r>
          </a:p>
        </p:txBody>
      </p:sp>
      <p:cxnSp>
        <p:nvCxnSpPr>
          <p:cNvPr id="5" name="Straight Arrow Connector 4">
            <a:extLst>
              <a:ext uri="{FF2B5EF4-FFF2-40B4-BE49-F238E27FC236}">
                <a16:creationId xmlns:a16="http://schemas.microsoft.com/office/drawing/2014/main" id="{AB8380D2-352D-2530-48D1-A1DCF1F5CF9B}"/>
              </a:ext>
            </a:extLst>
          </p:cNvPr>
          <p:cNvCxnSpPr>
            <a:cxnSpLocks/>
          </p:cNvCxnSpPr>
          <p:nvPr/>
        </p:nvCxnSpPr>
        <p:spPr>
          <a:xfrm>
            <a:off x="2050472" y="2400300"/>
            <a:ext cx="1" cy="15796"/>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8" name="Flowchart: Decision 7">
            <a:extLst>
              <a:ext uri="{FF2B5EF4-FFF2-40B4-BE49-F238E27FC236}">
                <a16:creationId xmlns:a16="http://schemas.microsoft.com/office/drawing/2014/main" id="{4E04B0A8-382D-3B67-CC66-3DDA4C31A2A2}"/>
              </a:ext>
            </a:extLst>
          </p:cNvPr>
          <p:cNvSpPr/>
          <p:nvPr/>
        </p:nvSpPr>
        <p:spPr>
          <a:xfrm>
            <a:off x="838200" y="2666477"/>
            <a:ext cx="2424545" cy="2008909"/>
          </a:xfrm>
          <a:prstGeom prst="flowChartDecis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Have you elected to be subject to CT under Article 19 of CT Law?</a:t>
            </a:r>
          </a:p>
        </p:txBody>
      </p:sp>
      <p:sp>
        <p:nvSpPr>
          <p:cNvPr id="16" name="TextBox 15">
            <a:extLst>
              <a:ext uri="{FF2B5EF4-FFF2-40B4-BE49-F238E27FC236}">
                <a16:creationId xmlns:a16="http://schemas.microsoft.com/office/drawing/2014/main" id="{E0E8EED0-D61D-D636-8924-1EDD1016D24A}"/>
              </a:ext>
            </a:extLst>
          </p:cNvPr>
          <p:cNvSpPr txBox="1"/>
          <p:nvPr/>
        </p:nvSpPr>
        <p:spPr>
          <a:xfrm>
            <a:off x="2133600" y="2366546"/>
            <a:ext cx="469227" cy="338554"/>
          </a:xfrm>
          <a:prstGeom prst="rect">
            <a:avLst/>
          </a:prstGeom>
          <a:noFill/>
        </p:spPr>
        <p:txBody>
          <a:bodyPr wrap="square" rtlCol="0">
            <a:spAutoFit/>
          </a:bodyPr>
          <a:lstStyle/>
          <a:p>
            <a:r>
              <a:rPr lang="en-GB" sz="1600" dirty="0"/>
              <a:t>Y</a:t>
            </a:r>
          </a:p>
        </p:txBody>
      </p:sp>
      <p:sp>
        <p:nvSpPr>
          <p:cNvPr id="17" name="TextBox 16">
            <a:extLst>
              <a:ext uri="{FF2B5EF4-FFF2-40B4-BE49-F238E27FC236}">
                <a16:creationId xmlns:a16="http://schemas.microsoft.com/office/drawing/2014/main" id="{6B66CC74-0CC2-10BC-C8CD-0B026E4E48C4}"/>
              </a:ext>
            </a:extLst>
          </p:cNvPr>
          <p:cNvSpPr txBox="1"/>
          <p:nvPr/>
        </p:nvSpPr>
        <p:spPr>
          <a:xfrm>
            <a:off x="3240874" y="3173473"/>
            <a:ext cx="469227" cy="338554"/>
          </a:xfrm>
          <a:prstGeom prst="rect">
            <a:avLst/>
          </a:prstGeom>
          <a:noFill/>
        </p:spPr>
        <p:txBody>
          <a:bodyPr wrap="square" rtlCol="0">
            <a:spAutoFit/>
          </a:bodyPr>
          <a:lstStyle/>
          <a:p>
            <a:r>
              <a:rPr lang="en-GB" sz="1600" dirty="0"/>
              <a:t>N</a:t>
            </a:r>
          </a:p>
        </p:txBody>
      </p:sp>
      <p:cxnSp>
        <p:nvCxnSpPr>
          <p:cNvPr id="18" name="Straight Arrow Connector 17">
            <a:extLst>
              <a:ext uri="{FF2B5EF4-FFF2-40B4-BE49-F238E27FC236}">
                <a16:creationId xmlns:a16="http://schemas.microsoft.com/office/drawing/2014/main" id="{108AB410-B7C0-7A81-A9A0-F9077EE8F759}"/>
              </a:ext>
            </a:extLst>
          </p:cNvPr>
          <p:cNvCxnSpPr>
            <a:cxnSpLocks/>
            <a:stCxn id="8" idx="2"/>
            <a:endCxn id="33" idx="0"/>
          </p:cNvCxnSpPr>
          <p:nvPr/>
        </p:nvCxnSpPr>
        <p:spPr>
          <a:xfrm>
            <a:off x="2050473" y="4675386"/>
            <a:ext cx="7399" cy="2469359"/>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759D044-1B66-A06B-D338-F615A2047447}"/>
              </a:ext>
            </a:extLst>
          </p:cNvPr>
          <p:cNvCxnSpPr>
            <a:cxnSpLocks/>
            <a:stCxn id="8" idx="3"/>
            <a:endCxn id="32" idx="1"/>
          </p:cNvCxnSpPr>
          <p:nvPr/>
        </p:nvCxnSpPr>
        <p:spPr>
          <a:xfrm>
            <a:off x="3262745" y="3670932"/>
            <a:ext cx="484910"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2E7C485-2433-8691-D2BC-5BE482398179}"/>
              </a:ext>
            </a:extLst>
          </p:cNvPr>
          <p:cNvSpPr txBox="1"/>
          <p:nvPr/>
        </p:nvSpPr>
        <p:spPr>
          <a:xfrm>
            <a:off x="2164772" y="4709141"/>
            <a:ext cx="469227" cy="338554"/>
          </a:xfrm>
          <a:prstGeom prst="rect">
            <a:avLst/>
          </a:prstGeom>
          <a:noFill/>
        </p:spPr>
        <p:txBody>
          <a:bodyPr wrap="square" rtlCol="0">
            <a:spAutoFit/>
          </a:bodyPr>
          <a:lstStyle/>
          <a:p>
            <a:r>
              <a:rPr lang="en-GB" sz="1600" dirty="0"/>
              <a:t>Y</a:t>
            </a:r>
          </a:p>
        </p:txBody>
      </p:sp>
      <p:sp>
        <p:nvSpPr>
          <p:cNvPr id="32" name="Flowchart: Decision 31">
            <a:extLst>
              <a:ext uri="{FF2B5EF4-FFF2-40B4-BE49-F238E27FC236}">
                <a16:creationId xmlns:a16="http://schemas.microsoft.com/office/drawing/2014/main" id="{73E20141-D041-3CBF-81DC-84CD78D29821}"/>
              </a:ext>
            </a:extLst>
          </p:cNvPr>
          <p:cNvSpPr/>
          <p:nvPr/>
        </p:nvSpPr>
        <p:spPr>
          <a:xfrm>
            <a:off x="3747655" y="2666477"/>
            <a:ext cx="2424545" cy="2008909"/>
          </a:xfrm>
          <a:prstGeom prst="flowChartDecis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Do you maintain </a:t>
            </a:r>
            <a:r>
              <a:rPr lang="en-GB" sz="1600" dirty="0">
                <a:solidFill>
                  <a:schemeClr val="bg1"/>
                </a:solidFill>
                <a:hlinkClick r:id="rId3" action="ppaction://hlinksldjump">
                  <a:extLst>
                    <a:ext uri="{A12FA001-AC4F-418D-AE19-62706E023703}">
                      <ahyp:hlinkClr xmlns:ahyp="http://schemas.microsoft.com/office/drawing/2018/hyperlinkcolor" val="tx"/>
                    </a:ext>
                  </a:extLst>
                </a:hlinkClick>
              </a:rPr>
              <a:t>Adequate Substance </a:t>
            </a:r>
            <a:r>
              <a:rPr lang="en-GB" sz="1600" dirty="0"/>
              <a:t>in Free Zone?</a:t>
            </a:r>
          </a:p>
        </p:txBody>
      </p:sp>
      <p:sp>
        <p:nvSpPr>
          <p:cNvPr id="33" name="Flowchart: Terminator 32">
            <a:extLst>
              <a:ext uri="{FF2B5EF4-FFF2-40B4-BE49-F238E27FC236}">
                <a16:creationId xmlns:a16="http://schemas.microsoft.com/office/drawing/2014/main" id="{6AA9FB91-3968-5B79-913D-90C353F2CB4D}"/>
              </a:ext>
            </a:extLst>
          </p:cNvPr>
          <p:cNvSpPr/>
          <p:nvPr/>
        </p:nvSpPr>
        <p:spPr>
          <a:xfrm>
            <a:off x="960372" y="7144745"/>
            <a:ext cx="2195000" cy="1495033"/>
          </a:xfrm>
          <a:prstGeom prst="flowChartTerminator">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Taxable Income is subject to tax rate  -</a:t>
            </a:r>
            <a:br>
              <a:rPr lang="en-GB" sz="1600" dirty="0"/>
            </a:br>
            <a:r>
              <a:rPr lang="en-GB" sz="1600" dirty="0"/>
              <a:t> </a:t>
            </a:r>
            <a:br>
              <a:rPr lang="en-GB" sz="1600" dirty="0"/>
            </a:br>
            <a:r>
              <a:rPr lang="en-GB" sz="1600" dirty="0"/>
              <a:t>0% up to AED 375K</a:t>
            </a:r>
          </a:p>
          <a:p>
            <a:pPr algn="ctr"/>
            <a:r>
              <a:rPr lang="en-GB" sz="1600" dirty="0"/>
              <a:t>9%&gt; AED 375K</a:t>
            </a:r>
          </a:p>
        </p:txBody>
      </p:sp>
      <p:sp>
        <p:nvSpPr>
          <p:cNvPr id="36" name="TextBox 35">
            <a:extLst>
              <a:ext uri="{FF2B5EF4-FFF2-40B4-BE49-F238E27FC236}">
                <a16:creationId xmlns:a16="http://schemas.microsoft.com/office/drawing/2014/main" id="{3CA4F67D-60D0-D65D-A005-E80239E0345A}"/>
              </a:ext>
            </a:extLst>
          </p:cNvPr>
          <p:cNvSpPr txBox="1"/>
          <p:nvPr/>
        </p:nvSpPr>
        <p:spPr>
          <a:xfrm>
            <a:off x="5029200" y="4697473"/>
            <a:ext cx="469227" cy="369332"/>
          </a:xfrm>
          <a:prstGeom prst="rect">
            <a:avLst/>
          </a:prstGeom>
          <a:noFill/>
        </p:spPr>
        <p:txBody>
          <a:bodyPr wrap="square" rtlCol="0">
            <a:spAutoFit/>
          </a:bodyPr>
          <a:lstStyle/>
          <a:p>
            <a:r>
              <a:rPr lang="en-GB" dirty="0"/>
              <a:t>N</a:t>
            </a:r>
          </a:p>
        </p:txBody>
      </p:sp>
      <p:sp>
        <p:nvSpPr>
          <p:cNvPr id="40" name="Flowchart: Terminator 39">
            <a:extLst>
              <a:ext uri="{FF2B5EF4-FFF2-40B4-BE49-F238E27FC236}">
                <a16:creationId xmlns:a16="http://schemas.microsoft.com/office/drawing/2014/main" id="{56D03B91-B43B-AFAB-6548-1AE6435FCEB1}"/>
              </a:ext>
            </a:extLst>
          </p:cNvPr>
          <p:cNvSpPr/>
          <p:nvPr/>
        </p:nvSpPr>
        <p:spPr>
          <a:xfrm>
            <a:off x="3574434" y="7069993"/>
            <a:ext cx="2714623" cy="1644536"/>
          </a:xfrm>
          <a:prstGeom prst="flowChartTerminator">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Cease to be QFZP and Taxable Income is subject to tax rate –</a:t>
            </a:r>
            <a:br>
              <a:rPr lang="en-GB" sz="1600" dirty="0"/>
            </a:br>
            <a:br>
              <a:rPr lang="en-GB" sz="1600" dirty="0"/>
            </a:br>
            <a:r>
              <a:rPr lang="en-GB" sz="1600" dirty="0"/>
              <a:t> 0% up to AED 375K</a:t>
            </a:r>
          </a:p>
          <a:p>
            <a:pPr algn="ctr"/>
            <a:r>
              <a:rPr lang="en-GB" sz="1600" dirty="0"/>
              <a:t>9%&gt; AED 375K</a:t>
            </a:r>
          </a:p>
        </p:txBody>
      </p:sp>
      <p:cxnSp>
        <p:nvCxnSpPr>
          <p:cNvPr id="41" name="Straight Arrow Connector 40">
            <a:extLst>
              <a:ext uri="{FF2B5EF4-FFF2-40B4-BE49-F238E27FC236}">
                <a16:creationId xmlns:a16="http://schemas.microsoft.com/office/drawing/2014/main" id="{01D28226-7DCA-3878-F9B0-A2EC307D9890}"/>
              </a:ext>
            </a:extLst>
          </p:cNvPr>
          <p:cNvCxnSpPr>
            <a:cxnSpLocks/>
            <a:stCxn id="32" idx="2"/>
            <a:endCxn id="40" idx="0"/>
          </p:cNvCxnSpPr>
          <p:nvPr/>
        </p:nvCxnSpPr>
        <p:spPr>
          <a:xfrm flipH="1">
            <a:off x="4931746" y="4675386"/>
            <a:ext cx="28182" cy="23946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Flowchart: Decision 43">
            <a:extLst>
              <a:ext uri="{FF2B5EF4-FFF2-40B4-BE49-F238E27FC236}">
                <a16:creationId xmlns:a16="http://schemas.microsoft.com/office/drawing/2014/main" id="{D1E99BC5-56ED-41CD-6D1C-A3A4AD6056A1}"/>
              </a:ext>
            </a:extLst>
          </p:cNvPr>
          <p:cNvSpPr/>
          <p:nvPr/>
        </p:nvSpPr>
        <p:spPr>
          <a:xfrm>
            <a:off x="6490855" y="2666477"/>
            <a:ext cx="2424545" cy="2008909"/>
          </a:xfrm>
          <a:prstGeom prst="flowChartDecis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Do you have a RP Transactions?</a:t>
            </a:r>
          </a:p>
        </p:txBody>
      </p:sp>
      <p:cxnSp>
        <p:nvCxnSpPr>
          <p:cNvPr id="45" name="Straight Arrow Connector 44">
            <a:extLst>
              <a:ext uri="{FF2B5EF4-FFF2-40B4-BE49-F238E27FC236}">
                <a16:creationId xmlns:a16="http://schemas.microsoft.com/office/drawing/2014/main" id="{26E73925-D099-4CEE-BA2C-0FCB2E04DCC9}"/>
              </a:ext>
            </a:extLst>
          </p:cNvPr>
          <p:cNvCxnSpPr>
            <a:cxnSpLocks/>
            <a:stCxn id="32" idx="3"/>
            <a:endCxn id="44" idx="1"/>
          </p:cNvCxnSpPr>
          <p:nvPr/>
        </p:nvCxnSpPr>
        <p:spPr>
          <a:xfrm>
            <a:off x="6172200" y="3670932"/>
            <a:ext cx="318655"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24699706-8016-B0CB-089F-21FFB90378F2}"/>
              </a:ext>
            </a:extLst>
          </p:cNvPr>
          <p:cNvSpPr txBox="1"/>
          <p:nvPr/>
        </p:nvSpPr>
        <p:spPr>
          <a:xfrm>
            <a:off x="6160173" y="3173473"/>
            <a:ext cx="469227" cy="369332"/>
          </a:xfrm>
          <a:prstGeom prst="rect">
            <a:avLst/>
          </a:prstGeom>
          <a:noFill/>
        </p:spPr>
        <p:txBody>
          <a:bodyPr wrap="square" rtlCol="0">
            <a:spAutoFit/>
          </a:bodyPr>
          <a:lstStyle/>
          <a:p>
            <a:r>
              <a:rPr lang="en-GB" dirty="0"/>
              <a:t>Y</a:t>
            </a:r>
          </a:p>
        </p:txBody>
      </p:sp>
      <p:cxnSp>
        <p:nvCxnSpPr>
          <p:cNvPr id="58" name="Connector: Elbow 57">
            <a:extLst>
              <a:ext uri="{FF2B5EF4-FFF2-40B4-BE49-F238E27FC236}">
                <a16:creationId xmlns:a16="http://schemas.microsoft.com/office/drawing/2014/main" id="{99EE2B52-A14D-3349-637C-7DF3CB93552D}"/>
              </a:ext>
            </a:extLst>
          </p:cNvPr>
          <p:cNvCxnSpPr>
            <a:cxnSpLocks/>
            <a:stCxn id="11" idx="2"/>
            <a:endCxn id="40" idx="3"/>
          </p:cNvCxnSpPr>
          <p:nvPr/>
        </p:nvCxnSpPr>
        <p:spPr>
          <a:xfrm rot="5400000">
            <a:off x="6557624" y="6760151"/>
            <a:ext cx="863544" cy="1400677"/>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9A168F84-07BA-4B88-9039-38BDB8A02F84}"/>
              </a:ext>
            </a:extLst>
          </p:cNvPr>
          <p:cNvSpPr txBox="1"/>
          <p:nvPr/>
        </p:nvSpPr>
        <p:spPr>
          <a:xfrm>
            <a:off x="7704211" y="7062613"/>
            <a:ext cx="469227" cy="369332"/>
          </a:xfrm>
          <a:prstGeom prst="rect">
            <a:avLst/>
          </a:prstGeom>
          <a:noFill/>
        </p:spPr>
        <p:txBody>
          <a:bodyPr wrap="square" rtlCol="0">
            <a:spAutoFit/>
          </a:bodyPr>
          <a:lstStyle/>
          <a:p>
            <a:r>
              <a:rPr lang="en-GB" dirty="0"/>
              <a:t>N</a:t>
            </a:r>
          </a:p>
        </p:txBody>
      </p:sp>
      <p:sp>
        <p:nvSpPr>
          <p:cNvPr id="61" name="TextBox 60">
            <a:extLst>
              <a:ext uri="{FF2B5EF4-FFF2-40B4-BE49-F238E27FC236}">
                <a16:creationId xmlns:a16="http://schemas.microsoft.com/office/drawing/2014/main" id="{0F83528A-CE84-863A-3905-689A0E5DF7E8}"/>
              </a:ext>
            </a:extLst>
          </p:cNvPr>
          <p:cNvSpPr txBox="1"/>
          <p:nvPr/>
        </p:nvSpPr>
        <p:spPr>
          <a:xfrm>
            <a:off x="8903373" y="3173473"/>
            <a:ext cx="469227" cy="369332"/>
          </a:xfrm>
          <a:prstGeom prst="rect">
            <a:avLst/>
          </a:prstGeom>
          <a:noFill/>
        </p:spPr>
        <p:txBody>
          <a:bodyPr wrap="square" rtlCol="0">
            <a:spAutoFit/>
          </a:bodyPr>
          <a:lstStyle/>
          <a:p>
            <a:r>
              <a:rPr lang="en-GB" dirty="0"/>
              <a:t>N</a:t>
            </a:r>
          </a:p>
        </p:txBody>
      </p:sp>
      <p:cxnSp>
        <p:nvCxnSpPr>
          <p:cNvPr id="62" name="Straight Arrow Connector 61">
            <a:extLst>
              <a:ext uri="{FF2B5EF4-FFF2-40B4-BE49-F238E27FC236}">
                <a16:creationId xmlns:a16="http://schemas.microsoft.com/office/drawing/2014/main" id="{2CA5B284-0C7D-3BF7-6C0D-F15E3F9EAD56}"/>
              </a:ext>
            </a:extLst>
          </p:cNvPr>
          <p:cNvCxnSpPr>
            <a:cxnSpLocks/>
            <a:stCxn id="44" idx="3"/>
            <a:endCxn id="64" idx="1"/>
          </p:cNvCxnSpPr>
          <p:nvPr/>
        </p:nvCxnSpPr>
        <p:spPr>
          <a:xfrm>
            <a:off x="8915400" y="3670932"/>
            <a:ext cx="318655"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4" name="Flowchart: Decision 63">
            <a:extLst>
              <a:ext uri="{FF2B5EF4-FFF2-40B4-BE49-F238E27FC236}">
                <a16:creationId xmlns:a16="http://schemas.microsoft.com/office/drawing/2014/main" id="{B2C168A6-A9BB-3290-2DFC-B22A504D84C0}"/>
              </a:ext>
            </a:extLst>
          </p:cNvPr>
          <p:cNvSpPr/>
          <p:nvPr/>
        </p:nvSpPr>
        <p:spPr>
          <a:xfrm>
            <a:off x="9234055" y="2666477"/>
            <a:ext cx="2424545" cy="2008909"/>
          </a:xfrm>
          <a:prstGeom prst="flowChartDecis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Do you prepare Audited Financials?</a:t>
            </a:r>
          </a:p>
        </p:txBody>
      </p:sp>
      <p:cxnSp>
        <p:nvCxnSpPr>
          <p:cNvPr id="65" name="Connector: Elbow 64">
            <a:extLst>
              <a:ext uri="{FF2B5EF4-FFF2-40B4-BE49-F238E27FC236}">
                <a16:creationId xmlns:a16="http://schemas.microsoft.com/office/drawing/2014/main" id="{14A34A42-6097-0E82-91FC-7CC5DC451627}"/>
              </a:ext>
            </a:extLst>
          </p:cNvPr>
          <p:cNvCxnSpPr>
            <a:cxnSpLocks/>
            <a:stCxn id="64" idx="2"/>
            <a:endCxn id="40" idx="3"/>
          </p:cNvCxnSpPr>
          <p:nvPr/>
        </p:nvCxnSpPr>
        <p:spPr>
          <a:xfrm rot="5400000">
            <a:off x="6759256" y="4205188"/>
            <a:ext cx="3216875" cy="4157271"/>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2CD42BE2-4442-4B92-B19D-B7A5A6485372}"/>
              </a:ext>
            </a:extLst>
          </p:cNvPr>
          <p:cNvSpPr txBox="1"/>
          <p:nvPr/>
        </p:nvSpPr>
        <p:spPr>
          <a:xfrm>
            <a:off x="10579773" y="4666517"/>
            <a:ext cx="469227" cy="369332"/>
          </a:xfrm>
          <a:prstGeom prst="rect">
            <a:avLst/>
          </a:prstGeom>
          <a:noFill/>
        </p:spPr>
        <p:txBody>
          <a:bodyPr wrap="square" rtlCol="0">
            <a:spAutoFit/>
          </a:bodyPr>
          <a:lstStyle/>
          <a:p>
            <a:r>
              <a:rPr lang="en-GB" dirty="0"/>
              <a:t>N</a:t>
            </a:r>
          </a:p>
        </p:txBody>
      </p:sp>
      <p:sp>
        <p:nvSpPr>
          <p:cNvPr id="71" name="Flowchart: Decision 70">
            <a:extLst>
              <a:ext uri="{FF2B5EF4-FFF2-40B4-BE49-F238E27FC236}">
                <a16:creationId xmlns:a16="http://schemas.microsoft.com/office/drawing/2014/main" id="{90E339CF-7815-F06C-F766-C0B73C443131}"/>
              </a:ext>
            </a:extLst>
          </p:cNvPr>
          <p:cNvSpPr/>
          <p:nvPr/>
        </p:nvSpPr>
        <p:spPr>
          <a:xfrm>
            <a:off x="11887200" y="2666477"/>
            <a:ext cx="2424545" cy="2008909"/>
          </a:xfrm>
          <a:prstGeom prst="flowChartDecis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Derives </a:t>
            </a:r>
            <a:r>
              <a:rPr lang="en-GB" sz="1600" b="1" dirty="0"/>
              <a:t>ONLY</a:t>
            </a:r>
            <a:r>
              <a:rPr lang="en-GB" sz="2000" b="1" dirty="0"/>
              <a:t> </a:t>
            </a:r>
            <a:r>
              <a:rPr lang="en-GB" sz="1600" dirty="0">
                <a:solidFill>
                  <a:schemeClr val="bg1"/>
                </a:solidFill>
                <a:hlinkClick r:id="rId4" action="ppaction://hlinksldjump">
                  <a:extLst>
                    <a:ext uri="{A12FA001-AC4F-418D-AE19-62706E023703}">
                      <ahyp:hlinkClr xmlns:ahyp="http://schemas.microsoft.com/office/drawing/2018/hyperlinkcolor" val="tx"/>
                    </a:ext>
                  </a:extLst>
                </a:hlinkClick>
              </a:rPr>
              <a:t>Qualifying Income</a:t>
            </a:r>
            <a:endParaRPr lang="en-GB" sz="1600" dirty="0">
              <a:solidFill>
                <a:schemeClr val="bg1"/>
              </a:solidFill>
            </a:endParaRPr>
          </a:p>
        </p:txBody>
      </p:sp>
      <p:sp>
        <p:nvSpPr>
          <p:cNvPr id="72" name="TextBox 71">
            <a:extLst>
              <a:ext uri="{FF2B5EF4-FFF2-40B4-BE49-F238E27FC236}">
                <a16:creationId xmlns:a16="http://schemas.microsoft.com/office/drawing/2014/main" id="{57BA69D1-7249-5371-B46D-001B42DFC945}"/>
              </a:ext>
            </a:extLst>
          </p:cNvPr>
          <p:cNvSpPr txBox="1"/>
          <p:nvPr/>
        </p:nvSpPr>
        <p:spPr>
          <a:xfrm>
            <a:off x="11658600" y="3192949"/>
            <a:ext cx="469227" cy="369332"/>
          </a:xfrm>
          <a:prstGeom prst="rect">
            <a:avLst/>
          </a:prstGeom>
          <a:noFill/>
        </p:spPr>
        <p:txBody>
          <a:bodyPr wrap="square" rtlCol="0">
            <a:spAutoFit/>
          </a:bodyPr>
          <a:lstStyle/>
          <a:p>
            <a:r>
              <a:rPr lang="en-GB" dirty="0"/>
              <a:t>Y</a:t>
            </a:r>
          </a:p>
        </p:txBody>
      </p:sp>
      <p:cxnSp>
        <p:nvCxnSpPr>
          <p:cNvPr id="73" name="Straight Arrow Connector 72">
            <a:extLst>
              <a:ext uri="{FF2B5EF4-FFF2-40B4-BE49-F238E27FC236}">
                <a16:creationId xmlns:a16="http://schemas.microsoft.com/office/drawing/2014/main" id="{1370B613-59A8-64C5-DA18-12940CFD7D74}"/>
              </a:ext>
            </a:extLst>
          </p:cNvPr>
          <p:cNvCxnSpPr>
            <a:cxnSpLocks/>
            <a:stCxn id="64" idx="3"/>
            <a:endCxn id="71" idx="1"/>
          </p:cNvCxnSpPr>
          <p:nvPr/>
        </p:nvCxnSpPr>
        <p:spPr>
          <a:xfrm>
            <a:off x="11658600" y="3670932"/>
            <a:ext cx="228600"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8" name="Flowchart: Terminator 77">
            <a:extLst>
              <a:ext uri="{FF2B5EF4-FFF2-40B4-BE49-F238E27FC236}">
                <a16:creationId xmlns:a16="http://schemas.microsoft.com/office/drawing/2014/main" id="{69CD9287-8067-B4D5-8DE3-94FD0C7B3DCC}"/>
              </a:ext>
            </a:extLst>
          </p:cNvPr>
          <p:cNvSpPr/>
          <p:nvPr/>
        </p:nvSpPr>
        <p:spPr>
          <a:xfrm>
            <a:off x="11582400" y="7069993"/>
            <a:ext cx="3042666" cy="1644536"/>
          </a:xfrm>
          <a:prstGeom prst="flowChartTerminator">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Entire Taxable Income (including other income subject to de minimis) is subject to tax rate – </a:t>
            </a:r>
          </a:p>
          <a:p>
            <a:pPr algn="ctr"/>
            <a:br>
              <a:rPr lang="en-GB" sz="1600" dirty="0"/>
            </a:br>
            <a:r>
              <a:rPr lang="en-GB" sz="1600" dirty="0"/>
              <a:t>0% on entire Taxable Income</a:t>
            </a:r>
          </a:p>
        </p:txBody>
      </p:sp>
      <p:cxnSp>
        <p:nvCxnSpPr>
          <p:cNvPr id="79" name="Straight Arrow Connector 78">
            <a:extLst>
              <a:ext uri="{FF2B5EF4-FFF2-40B4-BE49-F238E27FC236}">
                <a16:creationId xmlns:a16="http://schemas.microsoft.com/office/drawing/2014/main" id="{16E3DB57-19C8-523C-1B46-ED54AF4F32C5}"/>
              </a:ext>
            </a:extLst>
          </p:cNvPr>
          <p:cNvCxnSpPr>
            <a:cxnSpLocks/>
            <a:stCxn id="71" idx="2"/>
            <a:endCxn id="78" idx="0"/>
          </p:cNvCxnSpPr>
          <p:nvPr/>
        </p:nvCxnSpPr>
        <p:spPr>
          <a:xfrm>
            <a:off x="13099473" y="4675386"/>
            <a:ext cx="4260" cy="239460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EFF11338-9EAB-A30F-99FF-E26238678B59}"/>
              </a:ext>
            </a:extLst>
          </p:cNvPr>
          <p:cNvSpPr txBox="1"/>
          <p:nvPr/>
        </p:nvSpPr>
        <p:spPr>
          <a:xfrm>
            <a:off x="13322973" y="4709141"/>
            <a:ext cx="469227" cy="369332"/>
          </a:xfrm>
          <a:prstGeom prst="rect">
            <a:avLst/>
          </a:prstGeom>
          <a:noFill/>
        </p:spPr>
        <p:txBody>
          <a:bodyPr wrap="square" rtlCol="0">
            <a:spAutoFit/>
          </a:bodyPr>
          <a:lstStyle/>
          <a:p>
            <a:r>
              <a:rPr lang="en-GB" dirty="0"/>
              <a:t>Y</a:t>
            </a:r>
          </a:p>
        </p:txBody>
      </p:sp>
      <p:sp>
        <p:nvSpPr>
          <p:cNvPr id="100" name="Flowchart: Decision 99">
            <a:extLst>
              <a:ext uri="{FF2B5EF4-FFF2-40B4-BE49-F238E27FC236}">
                <a16:creationId xmlns:a16="http://schemas.microsoft.com/office/drawing/2014/main" id="{6356E70F-9BE7-9995-2A9F-FEDA5A3A098E}"/>
              </a:ext>
            </a:extLst>
          </p:cNvPr>
          <p:cNvSpPr/>
          <p:nvPr/>
        </p:nvSpPr>
        <p:spPr>
          <a:xfrm>
            <a:off x="14820900" y="2708261"/>
            <a:ext cx="2933700" cy="1978039"/>
          </a:xfrm>
          <a:prstGeom prst="flowChartDecis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Non-Qualifying Income </a:t>
            </a:r>
            <a:r>
              <a:rPr lang="en-GB" sz="1600" b="1" dirty="0"/>
              <a:t>does not  exceed </a:t>
            </a:r>
            <a:r>
              <a:rPr lang="en-GB" sz="1600" b="1" dirty="0">
                <a:solidFill>
                  <a:schemeClr val="bg1"/>
                </a:solidFill>
                <a:hlinkClick r:id="rId5" action="ppaction://hlinksldjump">
                  <a:extLst>
                    <a:ext uri="{A12FA001-AC4F-418D-AE19-62706E023703}">
                      <ahyp:hlinkClr xmlns:ahyp="http://schemas.microsoft.com/office/drawing/2018/hyperlinkcolor" val="tx"/>
                    </a:ext>
                  </a:extLst>
                </a:hlinkClick>
              </a:rPr>
              <a:t>de minimis</a:t>
            </a:r>
            <a:r>
              <a:rPr lang="en-GB" sz="1600" dirty="0">
                <a:solidFill>
                  <a:schemeClr val="bg1"/>
                </a:solidFill>
                <a:hlinkClick r:id="rId5" action="ppaction://hlinksldjump">
                  <a:extLst>
                    <a:ext uri="{A12FA001-AC4F-418D-AE19-62706E023703}">
                      <ahyp:hlinkClr xmlns:ahyp="http://schemas.microsoft.com/office/drawing/2018/hyperlinkcolor" val="tx"/>
                    </a:ext>
                  </a:extLst>
                </a:hlinkClick>
              </a:rPr>
              <a:t> </a:t>
            </a:r>
            <a:r>
              <a:rPr lang="en-GB" sz="1600" dirty="0"/>
              <a:t>requirements</a:t>
            </a:r>
          </a:p>
        </p:txBody>
      </p:sp>
      <p:cxnSp>
        <p:nvCxnSpPr>
          <p:cNvPr id="102" name="Connector: Elbow 101">
            <a:extLst>
              <a:ext uri="{FF2B5EF4-FFF2-40B4-BE49-F238E27FC236}">
                <a16:creationId xmlns:a16="http://schemas.microsoft.com/office/drawing/2014/main" id="{D0368AE3-FBD3-E420-437C-5209D46413BA}"/>
              </a:ext>
            </a:extLst>
          </p:cNvPr>
          <p:cNvCxnSpPr>
            <a:cxnSpLocks/>
            <a:stCxn id="100" idx="2"/>
            <a:endCxn id="78" idx="3"/>
          </p:cNvCxnSpPr>
          <p:nvPr/>
        </p:nvCxnSpPr>
        <p:spPr>
          <a:xfrm rot="5400000">
            <a:off x="13853428" y="5457938"/>
            <a:ext cx="3205961" cy="1662684"/>
          </a:xfrm>
          <a:prstGeom prst="bentConnector2">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72FCF686-DB60-9887-260C-3B4F5F640192}"/>
              </a:ext>
            </a:extLst>
          </p:cNvPr>
          <p:cNvSpPr txBox="1"/>
          <p:nvPr/>
        </p:nvSpPr>
        <p:spPr>
          <a:xfrm>
            <a:off x="16383000" y="4686300"/>
            <a:ext cx="469227" cy="369332"/>
          </a:xfrm>
          <a:prstGeom prst="rect">
            <a:avLst/>
          </a:prstGeom>
          <a:noFill/>
        </p:spPr>
        <p:txBody>
          <a:bodyPr wrap="square" rtlCol="0">
            <a:spAutoFit/>
          </a:bodyPr>
          <a:lstStyle/>
          <a:p>
            <a:r>
              <a:rPr lang="en-GB" dirty="0"/>
              <a:t>Y</a:t>
            </a:r>
          </a:p>
        </p:txBody>
      </p:sp>
      <p:cxnSp>
        <p:nvCxnSpPr>
          <p:cNvPr id="105" name="Connector: Elbow 104">
            <a:extLst>
              <a:ext uri="{FF2B5EF4-FFF2-40B4-BE49-F238E27FC236}">
                <a16:creationId xmlns:a16="http://schemas.microsoft.com/office/drawing/2014/main" id="{8766A417-8DCA-5294-A533-9EEED852A131}"/>
              </a:ext>
            </a:extLst>
          </p:cNvPr>
          <p:cNvCxnSpPr>
            <a:cxnSpLocks/>
            <a:stCxn id="100" idx="3"/>
            <a:endCxn id="40" idx="2"/>
          </p:cNvCxnSpPr>
          <p:nvPr/>
        </p:nvCxnSpPr>
        <p:spPr>
          <a:xfrm flipH="1">
            <a:off x="4931746" y="3697281"/>
            <a:ext cx="12822854" cy="5017248"/>
          </a:xfrm>
          <a:prstGeom prst="bentConnector4">
            <a:avLst>
              <a:gd name="adj1" fmla="val -1783"/>
              <a:gd name="adj2" fmla="val 104556"/>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58A2C52F-D0AC-9CBF-2B32-611D60DB598C}"/>
              </a:ext>
            </a:extLst>
          </p:cNvPr>
          <p:cNvSpPr txBox="1"/>
          <p:nvPr/>
        </p:nvSpPr>
        <p:spPr>
          <a:xfrm>
            <a:off x="17971173" y="4533900"/>
            <a:ext cx="469227" cy="338554"/>
          </a:xfrm>
          <a:prstGeom prst="rect">
            <a:avLst/>
          </a:prstGeom>
          <a:noFill/>
        </p:spPr>
        <p:txBody>
          <a:bodyPr wrap="square" rtlCol="0">
            <a:spAutoFit/>
          </a:bodyPr>
          <a:lstStyle/>
          <a:p>
            <a:r>
              <a:rPr lang="en-GB" sz="1600" dirty="0"/>
              <a:t>N</a:t>
            </a:r>
          </a:p>
        </p:txBody>
      </p:sp>
      <p:cxnSp>
        <p:nvCxnSpPr>
          <p:cNvPr id="107" name="Straight Arrow Connector 106">
            <a:extLst>
              <a:ext uri="{FF2B5EF4-FFF2-40B4-BE49-F238E27FC236}">
                <a16:creationId xmlns:a16="http://schemas.microsoft.com/office/drawing/2014/main" id="{181137F5-536F-1B70-7EB1-F23621D81CAD}"/>
              </a:ext>
            </a:extLst>
          </p:cNvPr>
          <p:cNvCxnSpPr>
            <a:cxnSpLocks/>
            <a:stCxn id="71" idx="3"/>
            <a:endCxn id="100" idx="1"/>
          </p:cNvCxnSpPr>
          <p:nvPr/>
        </p:nvCxnSpPr>
        <p:spPr>
          <a:xfrm>
            <a:off x="14311745" y="3670932"/>
            <a:ext cx="509155" cy="2634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1E3437EA-9EAE-686C-2A83-B6E204C1AACC}"/>
              </a:ext>
            </a:extLst>
          </p:cNvPr>
          <p:cNvCxnSpPr>
            <a:cxnSpLocks/>
            <a:stCxn id="40" idx="1"/>
            <a:endCxn id="114" idx="1"/>
          </p:cNvCxnSpPr>
          <p:nvPr/>
        </p:nvCxnSpPr>
        <p:spPr>
          <a:xfrm rot="10800000" flipH="1" flipV="1">
            <a:off x="3574434" y="7892261"/>
            <a:ext cx="1829802" cy="1624962"/>
          </a:xfrm>
          <a:prstGeom prst="bentConnector3">
            <a:avLst>
              <a:gd name="adj1" fmla="val -1249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4" name="Rectangle 113">
            <a:extLst>
              <a:ext uri="{FF2B5EF4-FFF2-40B4-BE49-F238E27FC236}">
                <a16:creationId xmlns:a16="http://schemas.microsoft.com/office/drawing/2014/main" id="{35A3E1FE-1C56-A7DD-A39E-7B9496DCA6BE}"/>
              </a:ext>
            </a:extLst>
          </p:cNvPr>
          <p:cNvSpPr/>
          <p:nvPr/>
        </p:nvSpPr>
        <p:spPr>
          <a:xfrm>
            <a:off x="5404236" y="9090345"/>
            <a:ext cx="7270648" cy="85375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dirty="0"/>
              <a:t>Cease to be a QFZP from the beginning of the relevant Tax Period</a:t>
            </a:r>
          </a:p>
          <a:p>
            <a:pPr marL="285750" indent="-285750">
              <a:buFont typeface="Arial" panose="020B0604020202020204" pitchFamily="34" charset="0"/>
              <a:buChar char="•"/>
            </a:pPr>
            <a:r>
              <a:rPr lang="en-GB" dirty="0"/>
              <a:t>And cease to be QFZP for subsequent (4) four Tax Periods</a:t>
            </a:r>
          </a:p>
          <a:p>
            <a:r>
              <a:rPr lang="en-GB" dirty="0"/>
              <a:t>  </a:t>
            </a:r>
          </a:p>
        </p:txBody>
      </p:sp>
      <p:sp>
        <p:nvSpPr>
          <p:cNvPr id="120" name="TextBox 119">
            <a:extLst>
              <a:ext uri="{FF2B5EF4-FFF2-40B4-BE49-F238E27FC236}">
                <a16:creationId xmlns:a16="http://schemas.microsoft.com/office/drawing/2014/main" id="{955621C4-1B50-ADD9-CFD2-68D6D6A7AD60}"/>
              </a:ext>
            </a:extLst>
          </p:cNvPr>
          <p:cNvSpPr txBox="1"/>
          <p:nvPr/>
        </p:nvSpPr>
        <p:spPr>
          <a:xfrm>
            <a:off x="3848808" y="9162317"/>
            <a:ext cx="1619903" cy="338554"/>
          </a:xfrm>
          <a:prstGeom prst="rect">
            <a:avLst/>
          </a:prstGeom>
          <a:noFill/>
        </p:spPr>
        <p:txBody>
          <a:bodyPr wrap="square" rtlCol="0">
            <a:spAutoFit/>
          </a:bodyPr>
          <a:lstStyle/>
          <a:p>
            <a:r>
              <a:rPr lang="en-GB" sz="1600" dirty="0">
                <a:solidFill>
                  <a:srgbClr val="FF0000"/>
                </a:solidFill>
              </a:rPr>
              <a:t>Penalty</a:t>
            </a:r>
          </a:p>
        </p:txBody>
      </p:sp>
      <p:sp>
        <p:nvSpPr>
          <p:cNvPr id="123" name="Rectangle 122">
            <a:extLst>
              <a:ext uri="{FF2B5EF4-FFF2-40B4-BE49-F238E27FC236}">
                <a16:creationId xmlns:a16="http://schemas.microsoft.com/office/drawing/2014/main" id="{E2560D07-C902-1A20-4E0E-DCCB1A502D1E}"/>
              </a:ext>
            </a:extLst>
          </p:cNvPr>
          <p:cNvSpPr/>
          <p:nvPr/>
        </p:nvSpPr>
        <p:spPr>
          <a:xfrm>
            <a:off x="10515600" y="952500"/>
            <a:ext cx="7467600" cy="1465594"/>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dirty="0">
                <a:solidFill>
                  <a:schemeClr val="bg1"/>
                </a:solidFill>
              </a:rPr>
              <a:t>Taxation of following income shall be treated separately:</a:t>
            </a:r>
          </a:p>
          <a:p>
            <a:pPr marL="285750" indent="-285750">
              <a:buFont typeface="Arial" panose="020B0604020202020204" pitchFamily="34" charset="0"/>
              <a:buChar char="•"/>
            </a:pPr>
            <a:r>
              <a:rPr lang="en-GB" dirty="0">
                <a:solidFill>
                  <a:schemeClr val="bg1"/>
                </a:solidFill>
              </a:rPr>
              <a:t>Income Attributable to a Domestic Permanent Establishment or a Foreign Permanent Establishment</a:t>
            </a:r>
          </a:p>
          <a:p>
            <a:pPr marL="285750" indent="-285750">
              <a:buFont typeface="Arial" panose="020B0604020202020204" pitchFamily="34" charset="0"/>
              <a:buChar char="•"/>
            </a:pPr>
            <a:r>
              <a:rPr lang="en-GB" dirty="0">
                <a:solidFill>
                  <a:schemeClr val="bg1"/>
                </a:solidFill>
              </a:rPr>
              <a:t>Income Attributable to Immovable Property Located in a Free Zone (except transactions with Free Zone Persons in respect of Commercial Property)</a:t>
            </a:r>
          </a:p>
        </p:txBody>
      </p:sp>
      <p:sp>
        <p:nvSpPr>
          <p:cNvPr id="4" name="TextBox 3">
            <a:extLst>
              <a:ext uri="{FF2B5EF4-FFF2-40B4-BE49-F238E27FC236}">
                <a16:creationId xmlns:a16="http://schemas.microsoft.com/office/drawing/2014/main" id="{900D156B-6D80-4F4D-4B57-EC0A3BCA8DF3}"/>
              </a:ext>
            </a:extLst>
          </p:cNvPr>
          <p:cNvSpPr txBox="1"/>
          <p:nvPr/>
        </p:nvSpPr>
        <p:spPr>
          <a:xfrm>
            <a:off x="14249400" y="3192949"/>
            <a:ext cx="469227" cy="369332"/>
          </a:xfrm>
          <a:prstGeom prst="rect">
            <a:avLst/>
          </a:prstGeom>
          <a:noFill/>
        </p:spPr>
        <p:txBody>
          <a:bodyPr wrap="square" rtlCol="0">
            <a:spAutoFit/>
          </a:bodyPr>
          <a:lstStyle/>
          <a:p>
            <a:r>
              <a:rPr lang="en-GB" dirty="0"/>
              <a:t>N</a:t>
            </a:r>
          </a:p>
        </p:txBody>
      </p:sp>
      <p:cxnSp>
        <p:nvCxnSpPr>
          <p:cNvPr id="6" name="Straight Arrow Connector 5">
            <a:extLst>
              <a:ext uri="{FF2B5EF4-FFF2-40B4-BE49-F238E27FC236}">
                <a16:creationId xmlns:a16="http://schemas.microsoft.com/office/drawing/2014/main" id="{75C9401D-0BC0-1F9A-EADF-197B76CF8417}"/>
              </a:ext>
            </a:extLst>
          </p:cNvPr>
          <p:cNvCxnSpPr>
            <a:cxnSpLocks/>
            <a:stCxn id="3" idx="2"/>
            <a:endCxn id="8" idx="0"/>
          </p:cNvCxnSpPr>
          <p:nvPr/>
        </p:nvCxnSpPr>
        <p:spPr>
          <a:xfrm>
            <a:off x="2050472" y="2400300"/>
            <a:ext cx="1" cy="266177"/>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1" name="Flowchart: Decision 10">
            <a:extLst>
              <a:ext uri="{FF2B5EF4-FFF2-40B4-BE49-F238E27FC236}">
                <a16:creationId xmlns:a16="http://schemas.microsoft.com/office/drawing/2014/main" id="{3F0F0378-79FE-E125-6D2C-B91C5EF33071}"/>
              </a:ext>
            </a:extLst>
          </p:cNvPr>
          <p:cNvSpPr/>
          <p:nvPr/>
        </p:nvSpPr>
        <p:spPr>
          <a:xfrm>
            <a:off x="6477461" y="5019808"/>
            <a:ext cx="2424545" cy="2008909"/>
          </a:xfrm>
          <a:prstGeom prst="flowChartDecis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Do you Comply with ALP (Article 34) &amp; TPD (Article 55).</a:t>
            </a:r>
          </a:p>
        </p:txBody>
      </p:sp>
      <p:sp>
        <p:nvSpPr>
          <p:cNvPr id="13" name="TextBox 12">
            <a:extLst>
              <a:ext uri="{FF2B5EF4-FFF2-40B4-BE49-F238E27FC236}">
                <a16:creationId xmlns:a16="http://schemas.microsoft.com/office/drawing/2014/main" id="{404140E7-1153-348C-1032-1F5D5297F4C1}"/>
              </a:ext>
            </a:extLst>
          </p:cNvPr>
          <p:cNvSpPr txBox="1"/>
          <p:nvPr/>
        </p:nvSpPr>
        <p:spPr>
          <a:xfrm>
            <a:off x="9131973" y="4666517"/>
            <a:ext cx="469227" cy="369332"/>
          </a:xfrm>
          <a:prstGeom prst="rect">
            <a:avLst/>
          </a:prstGeom>
          <a:noFill/>
        </p:spPr>
        <p:txBody>
          <a:bodyPr wrap="square" rtlCol="0">
            <a:spAutoFit/>
          </a:bodyPr>
          <a:lstStyle/>
          <a:p>
            <a:r>
              <a:rPr lang="en-GB" dirty="0"/>
              <a:t>Y</a:t>
            </a:r>
          </a:p>
        </p:txBody>
      </p:sp>
      <p:cxnSp>
        <p:nvCxnSpPr>
          <p:cNvPr id="15" name="Connector: Elbow 14">
            <a:extLst>
              <a:ext uri="{FF2B5EF4-FFF2-40B4-BE49-F238E27FC236}">
                <a16:creationId xmlns:a16="http://schemas.microsoft.com/office/drawing/2014/main" id="{60DFDA82-62F0-5C63-C0E8-104AFACCBB63}"/>
              </a:ext>
            </a:extLst>
          </p:cNvPr>
          <p:cNvCxnSpPr>
            <a:cxnSpLocks/>
            <a:stCxn id="11" idx="3"/>
            <a:endCxn id="64" idx="1"/>
          </p:cNvCxnSpPr>
          <p:nvPr/>
        </p:nvCxnSpPr>
        <p:spPr>
          <a:xfrm flipV="1">
            <a:off x="8902006" y="3670932"/>
            <a:ext cx="332049" cy="2353331"/>
          </a:xfrm>
          <a:prstGeom prst="bentConnector3">
            <a:avLst>
              <a:gd name="adj1" fmla="val 50000"/>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6683B24-113F-4CD4-CC70-655C402E113C}"/>
              </a:ext>
            </a:extLst>
          </p:cNvPr>
          <p:cNvSpPr txBox="1"/>
          <p:nvPr/>
        </p:nvSpPr>
        <p:spPr>
          <a:xfrm>
            <a:off x="7802399" y="4666517"/>
            <a:ext cx="469227" cy="369332"/>
          </a:xfrm>
          <a:prstGeom prst="rect">
            <a:avLst/>
          </a:prstGeom>
          <a:noFill/>
        </p:spPr>
        <p:txBody>
          <a:bodyPr wrap="square" rtlCol="0">
            <a:spAutoFit/>
          </a:bodyPr>
          <a:lstStyle/>
          <a:p>
            <a:r>
              <a:rPr lang="en-GB" dirty="0"/>
              <a:t>Y</a:t>
            </a:r>
          </a:p>
        </p:txBody>
      </p:sp>
      <p:cxnSp>
        <p:nvCxnSpPr>
          <p:cNvPr id="21" name="Straight Arrow Connector 20">
            <a:extLst>
              <a:ext uri="{FF2B5EF4-FFF2-40B4-BE49-F238E27FC236}">
                <a16:creationId xmlns:a16="http://schemas.microsoft.com/office/drawing/2014/main" id="{C6FB1A72-CA9A-0B52-874B-56612A479F43}"/>
              </a:ext>
            </a:extLst>
          </p:cNvPr>
          <p:cNvCxnSpPr>
            <a:cxnSpLocks/>
            <a:stCxn id="44" idx="2"/>
            <a:endCxn id="11" idx="0"/>
          </p:cNvCxnSpPr>
          <p:nvPr/>
        </p:nvCxnSpPr>
        <p:spPr>
          <a:xfrm flipH="1">
            <a:off x="7689734" y="4675386"/>
            <a:ext cx="13394" cy="344422"/>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4" name="Slide Number Placeholder 8">
            <a:extLst>
              <a:ext uri="{FF2B5EF4-FFF2-40B4-BE49-F238E27FC236}">
                <a16:creationId xmlns:a16="http://schemas.microsoft.com/office/drawing/2014/main" id="{13AA54AC-D32D-655F-BD31-B3557A9DEFD5}"/>
              </a:ext>
            </a:extLst>
          </p:cNvPr>
          <p:cNvSpPr txBox="1">
            <a:spLocks/>
          </p:cNvSpPr>
          <p:nvPr/>
        </p:nvSpPr>
        <p:spPr>
          <a:xfrm>
            <a:off x="8656526" y="9791700"/>
            <a:ext cx="34886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1272895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7AD9BD00-9DA2-595F-4FD2-14B3A501392A}"/>
              </a:ext>
            </a:extLst>
          </p:cNvPr>
          <p:cNvSpPr txBox="1"/>
          <p:nvPr/>
        </p:nvSpPr>
        <p:spPr>
          <a:xfrm>
            <a:off x="914400" y="114300"/>
            <a:ext cx="13944600" cy="789447"/>
          </a:xfrm>
          <a:prstGeom prst="rect">
            <a:avLst/>
          </a:prstGeom>
        </p:spPr>
        <p:txBody>
          <a:bodyPr wrap="square" lIns="0" tIns="0" rIns="0" bIns="0" rtlCol="0" anchor="t">
            <a:spAutoFit/>
          </a:bodyPr>
          <a:lstStyle/>
          <a:p>
            <a:pPr algn="just">
              <a:lnSpc>
                <a:spcPts val="6750"/>
              </a:lnSpc>
            </a:pPr>
            <a:r>
              <a:rPr lang="en-US" sz="3200" b="1" dirty="0">
                <a:solidFill>
                  <a:schemeClr val="accent1"/>
                </a:solidFill>
                <a:latin typeface="Calibri (MS)" panose="020B0604020202020204" charset="0"/>
                <a:cs typeface="Calibri (MS)" panose="020B0604020202020204" charset="0"/>
              </a:rPr>
              <a:t>How to Determine </a:t>
            </a:r>
            <a:r>
              <a:rPr lang="en-US" sz="3200" b="1" dirty="0">
                <a:solidFill>
                  <a:schemeClr val="accent1"/>
                </a:solidFill>
                <a:latin typeface="Calibri (MS)" panose="020B0604020202020204" charset="0"/>
                <a:cs typeface="Calibri (MS)" panose="020B0604020202020204" charset="0"/>
                <a:hlinkClick r:id="rId2" action="ppaction://hlinksldjump">
                  <a:extLst>
                    <a:ext uri="{A12FA001-AC4F-418D-AE19-62706E023703}">
                      <ahyp:hlinkClr xmlns:ahyp="http://schemas.microsoft.com/office/drawing/2018/hyperlinkcolor" val="tx"/>
                    </a:ext>
                  </a:extLst>
                </a:hlinkClick>
              </a:rPr>
              <a:t>Qualifying Income</a:t>
            </a:r>
            <a:r>
              <a:rPr lang="en-US" sz="3200" b="1" dirty="0">
                <a:solidFill>
                  <a:schemeClr val="accent1"/>
                </a:solidFill>
                <a:latin typeface="Calibri (MS)" panose="020B0604020202020204" charset="0"/>
                <a:cs typeface="Calibri (MS)" panose="020B0604020202020204" charset="0"/>
              </a:rPr>
              <a:t> and Not a Qualifying Income </a:t>
            </a:r>
            <a:endParaRPr lang="en-US" sz="4000" b="1" dirty="0">
              <a:solidFill>
                <a:schemeClr val="accent1"/>
              </a:solidFill>
              <a:latin typeface="Calibri (MS)" panose="020B0604020202020204" charset="0"/>
              <a:cs typeface="Calibri (MS)" panose="020B0604020202020204" charset="0"/>
            </a:endParaRPr>
          </a:p>
        </p:txBody>
      </p:sp>
      <p:sp>
        <p:nvSpPr>
          <p:cNvPr id="25" name="Freeform 4">
            <a:extLst>
              <a:ext uri="{FF2B5EF4-FFF2-40B4-BE49-F238E27FC236}">
                <a16:creationId xmlns:a16="http://schemas.microsoft.com/office/drawing/2014/main" id="{C7B74F22-9DFC-4CDA-4D07-7DCE8F3A7E39}"/>
              </a:ext>
            </a:extLst>
          </p:cNvPr>
          <p:cNvSpPr/>
          <p:nvPr/>
        </p:nvSpPr>
        <p:spPr>
          <a:xfrm>
            <a:off x="16611600" y="9550566"/>
            <a:ext cx="1412412" cy="622134"/>
          </a:xfrm>
          <a:custGeom>
            <a:avLst/>
            <a:gdLst/>
            <a:ahLst/>
            <a:cxnLst/>
            <a:rect l="l" t="t" r="r" b="b"/>
            <a:pathLst>
              <a:path w="1412412" h="622134">
                <a:moveTo>
                  <a:pt x="0" y="0"/>
                </a:moveTo>
                <a:lnTo>
                  <a:pt x="1412413" y="0"/>
                </a:lnTo>
                <a:lnTo>
                  <a:pt x="1412413" y="622134"/>
                </a:lnTo>
                <a:lnTo>
                  <a:pt x="0" y="622134"/>
                </a:lnTo>
                <a:lnTo>
                  <a:pt x="0" y="0"/>
                </a:lnTo>
                <a:close/>
              </a:path>
            </a:pathLst>
          </a:custGeom>
          <a:blipFill>
            <a:blip r:embed="rId3"/>
            <a:stretch>
              <a:fillRect/>
            </a:stretch>
          </a:blipFill>
        </p:spPr>
        <p:txBody>
          <a:bodyPr/>
          <a:lstStyle/>
          <a:p>
            <a:endParaRPr lang="en-GB" dirty="0"/>
          </a:p>
        </p:txBody>
      </p:sp>
      <p:sp>
        <p:nvSpPr>
          <p:cNvPr id="3" name="Flowchart: Decision 2">
            <a:extLst>
              <a:ext uri="{FF2B5EF4-FFF2-40B4-BE49-F238E27FC236}">
                <a16:creationId xmlns:a16="http://schemas.microsoft.com/office/drawing/2014/main" id="{8154E92E-2D27-170C-5AB5-F067AB8E2314}"/>
              </a:ext>
            </a:extLst>
          </p:cNvPr>
          <p:cNvSpPr/>
          <p:nvPr/>
        </p:nvSpPr>
        <p:spPr>
          <a:xfrm>
            <a:off x="3733800" y="1532459"/>
            <a:ext cx="3144090" cy="2263140"/>
          </a:xfrm>
          <a:prstGeom prst="flowChartDecis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Does QFZP transact with FZP?</a:t>
            </a:r>
          </a:p>
        </p:txBody>
      </p:sp>
      <p:sp>
        <p:nvSpPr>
          <p:cNvPr id="16" name="TextBox 15">
            <a:extLst>
              <a:ext uri="{FF2B5EF4-FFF2-40B4-BE49-F238E27FC236}">
                <a16:creationId xmlns:a16="http://schemas.microsoft.com/office/drawing/2014/main" id="{E0E8EED0-D61D-D636-8924-1EDD1016D24A}"/>
              </a:ext>
            </a:extLst>
          </p:cNvPr>
          <p:cNvSpPr txBox="1"/>
          <p:nvPr/>
        </p:nvSpPr>
        <p:spPr>
          <a:xfrm>
            <a:off x="2121573" y="5494859"/>
            <a:ext cx="469227" cy="338554"/>
          </a:xfrm>
          <a:prstGeom prst="rect">
            <a:avLst/>
          </a:prstGeom>
          <a:noFill/>
        </p:spPr>
        <p:txBody>
          <a:bodyPr wrap="square" rtlCol="0">
            <a:spAutoFit/>
          </a:bodyPr>
          <a:lstStyle/>
          <a:p>
            <a:r>
              <a:rPr lang="en-GB" sz="1600" dirty="0"/>
              <a:t>Y</a:t>
            </a:r>
          </a:p>
        </p:txBody>
      </p:sp>
      <p:sp>
        <p:nvSpPr>
          <p:cNvPr id="30" name="TextBox 29">
            <a:extLst>
              <a:ext uri="{FF2B5EF4-FFF2-40B4-BE49-F238E27FC236}">
                <a16:creationId xmlns:a16="http://schemas.microsoft.com/office/drawing/2014/main" id="{32E7C485-2433-8691-D2BC-5BE482398179}"/>
              </a:ext>
            </a:extLst>
          </p:cNvPr>
          <p:cNvSpPr txBox="1"/>
          <p:nvPr/>
        </p:nvSpPr>
        <p:spPr>
          <a:xfrm>
            <a:off x="2133600" y="7526499"/>
            <a:ext cx="469227" cy="254360"/>
          </a:xfrm>
          <a:prstGeom prst="rect">
            <a:avLst/>
          </a:prstGeom>
          <a:noFill/>
        </p:spPr>
        <p:txBody>
          <a:bodyPr wrap="square" rtlCol="0">
            <a:spAutoFit/>
          </a:bodyPr>
          <a:lstStyle/>
          <a:p>
            <a:r>
              <a:rPr lang="en-GB" sz="1600" dirty="0"/>
              <a:t>Y</a:t>
            </a:r>
          </a:p>
        </p:txBody>
      </p:sp>
      <p:sp>
        <p:nvSpPr>
          <p:cNvPr id="32" name="Flowchart: Decision 31">
            <a:extLst>
              <a:ext uri="{FF2B5EF4-FFF2-40B4-BE49-F238E27FC236}">
                <a16:creationId xmlns:a16="http://schemas.microsoft.com/office/drawing/2014/main" id="{73E20141-D041-3CBF-81DC-84CD78D29821}"/>
              </a:ext>
            </a:extLst>
          </p:cNvPr>
          <p:cNvSpPr/>
          <p:nvPr/>
        </p:nvSpPr>
        <p:spPr>
          <a:xfrm>
            <a:off x="838200" y="3804332"/>
            <a:ext cx="2424545" cy="1509323"/>
          </a:xfrm>
          <a:prstGeom prst="flowChartDecis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Is this  transaction  </a:t>
            </a:r>
            <a:r>
              <a:rPr lang="en-GB" sz="1600" dirty="0">
                <a:solidFill>
                  <a:schemeClr val="bg1"/>
                </a:solidFill>
                <a:hlinkClick r:id="rId4" action="ppaction://hlinksldjump">
                  <a:extLst>
                    <a:ext uri="{A12FA001-AC4F-418D-AE19-62706E023703}">
                      <ahyp:hlinkClr xmlns:ahyp="http://schemas.microsoft.com/office/drawing/2018/hyperlinkcolor" val="tx"/>
                    </a:ext>
                  </a:extLst>
                </a:hlinkClick>
              </a:rPr>
              <a:t>Qualifying Activity</a:t>
            </a:r>
            <a:r>
              <a:rPr lang="en-GB" sz="1600" dirty="0"/>
              <a:t>?</a:t>
            </a:r>
          </a:p>
        </p:txBody>
      </p:sp>
      <p:sp>
        <p:nvSpPr>
          <p:cNvPr id="36" name="TextBox 35">
            <a:extLst>
              <a:ext uri="{FF2B5EF4-FFF2-40B4-BE49-F238E27FC236}">
                <a16:creationId xmlns:a16="http://schemas.microsoft.com/office/drawing/2014/main" id="{3CA4F67D-60D0-D65D-A005-E80239E0345A}"/>
              </a:ext>
            </a:extLst>
          </p:cNvPr>
          <p:cNvSpPr txBox="1"/>
          <p:nvPr/>
        </p:nvSpPr>
        <p:spPr>
          <a:xfrm>
            <a:off x="2959773" y="2321129"/>
            <a:ext cx="469227" cy="338554"/>
          </a:xfrm>
          <a:prstGeom prst="rect">
            <a:avLst/>
          </a:prstGeom>
          <a:noFill/>
        </p:spPr>
        <p:txBody>
          <a:bodyPr wrap="square" rtlCol="0">
            <a:spAutoFit/>
          </a:bodyPr>
          <a:lstStyle/>
          <a:p>
            <a:r>
              <a:rPr lang="en-GB" sz="1600" dirty="0"/>
              <a:t>N</a:t>
            </a:r>
          </a:p>
        </p:txBody>
      </p:sp>
      <p:sp>
        <p:nvSpPr>
          <p:cNvPr id="46" name="TextBox 45">
            <a:extLst>
              <a:ext uri="{FF2B5EF4-FFF2-40B4-BE49-F238E27FC236}">
                <a16:creationId xmlns:a16="http://schemas.microsoft.com/office/drawing/2014/main" id="{24699706-8016-B0CB-089F-21FFB90378F2}"/>
              </a:ext>
            </a:extLst>
          </p:cNvPr>
          <p:cNvSpPr txBox="1"/>
          <p:nvPr/>
        </p:nvSpPr>
        <p:spPr>
          <a:xfrm>
            <a:off x="5410200" y="5494859"/>
            <a:ext cx="469227" cy="338554"/>
          </a:xfrm>
          <a:prstGeom prst="rect">
            <a:avLst/>
          </a:prstGeom>
          <a:noFill/>
        </p:spPr>
        <p:txBody>
          <a:bodyPr wrap="square" rtlCol="0">
            <a:spAutoFit/>
          </a:bodyPr>
          <a:lstStyle/>
          <a:p>
            <a:r>
              <a:rPr lang="en-GB" sz="1600" dirty="0"/>
              <a:t>N</a:t>
            </a:r>
          </a:p>
        </p:txBody>
      </p:sp>
      <p:sp>
        <p:nvSpPr>
          <p:cNvPr id="71" name="Flowchart: Decision 70">
            <a:extLst>
              <a:ext uri="{FF2B5EF4-FFF2-40B4-BE49-F238E27FC236}">
                <a16:creationId xmlns:a16="http://schemas.microsoft.com/office/drawing/2014/main" id="{90E339CF-7815-F06C-F766-C0B73C443131}"/>
              </a:ext>
            </a:extLst>
          </p:cNvPr>
          <p:cNvSpPr/>
          <p:nvPr/>
        </p:nvSpPr>
        <p:spPr>
          <a:xfrm>
            <a:off x="7557655" y="3830012"/>
            <a:ext cx="2424545" cy="1509323"/>
          </a:xfrm>
          <a:prstGeom prst="flowChartDecis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Is this transaction </a:t>
            </a:r>
            <a:r>
              <a:rPr lang="en-GB" sz="1600" dirty="0">
                <a:solidFill>
                  <a:schemeClr val="bg1"/>
                </a:solidFill>
                <a:hlinkClick r:id="rId5" action="ppaction://hlinksldjump">
                  <a:extLst>
                    <a:ext uri="{A12FA001-AC4F-418D-AE19-62706E023703}">
                      <ahyp:hlinkClr xmlns:ahyp="http://schemas.microsoft.com/office/drawing/2018/hyperlinkcolor" val="tx"/>
                    </a:ext>
                  </a:extLst>
                </a:hlinkClick>
              </a:rPr>
              <a:t>Excluded Activity</a:t>
            </a:r>
            <a:r>
              <a:rPr lang="en-GB" sz="1600" dirty="0"/>
              <a:t>?</a:t>
            </a:r>
          </a:p>
        </p:txBody>
      </p:sp>
      <p:sp>
        <p:nvSpPr>
          <p:cNvPr id="72" name="TextBox 71">
            <a:extLst>
              <a:ext uri="{FF2B5EF4-FFF2-40B4-BE49-F238E27FC236}">
                <a16:creationId xmlns:a16="http://schemas.microsoft.com/office/drawing/2014/main" id="{57BA69D1-7249-5371-B46D-001B42DFC945}"/>
              </a:ext>
            </a:extLst>
          </p:cNvPr>
          <p:cNvSpPr txBox="1"/>
          <p:nvPr/>
        </p:nvSpPr>
        <p:spPr>
          <a:xfrm>
            <a:off x="7150773" y="2321129"/>
            <a:ext cx="469227" cy="254360"/>
          </a:xfrm>
          <a:prstGeom prst="rect">
            <a:avLst/>
          </a:prstGeom>
          <a:noFill/>
        </p:spPr>
        <p:txBody>
          <a:bodyPr wrap="square" rtlCol="0">
            <a:spAutoFit/>
          </a:bodyPr>
          <a:lstStyle/>
          <a:p>
            <a:r>
              <a:rPr lang="en-GB" sz="1600" dirty="0"/>
              <a:t>Y</a:t>
            </a:r>
          </a:p>
        </p:txBody>
      </p:sp>
      <p:sp>
        <p:nvSpPr>
          <p:cNvPr id="78" name="Flowchart: Terminator 77">
            <a:extLst>
              <a:ext uri="{FF2B5EF4-FFF2-40B4-BE49-F238E27FC236}">
                <a16:creationId xmlns:a16="http://schemas.microsoft.com/office/drawing/2014/main" id="{69CD9287-8067-B4D5-8DE3-94FD0C7B3DCC}"/>
              </a:ext>
            </a:extLst>
          </p:cNvPr>
          <p:cNvSpPr/>
          <p:nvPr/>
        </p:nvSpPr>
        <p:spPr>
          <a:xfrm>
            <a:off x="4724400" y="6255255"/>
            <a:ext cx="2078182" cy="916004"/>
          </a:xfrm>
          <a:prstGeom prst="flowChartTerminator">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Income derived is a </a:t>
            </a:r>
            <a:r>
              <a:rPr lang="en-GB" sz="2000" b="1" dirty="0"/>
              <a:t>Qualifying Income</a:t>
            </a:r>
            <a:endParaRPr lang="en-GB" sz="1600" b="1" dirty="0"/>
          </a:p>
        </p:txBody>
      </p:sp>
      <p:sp>
        <p:nvSpPr>
          <p:cNvPr id="83" name="TextBox 82">
            <a:extLst>
              <a:ext uri="{FF2B5EF4-FFF2-40B4-BE49-F238E27FC236}">
                <a16:creationId xmlns:a16="http://schemas.microsoft.com/office/drawing/2014/main" id="{EFF11338-9EAB-A30F-99FF-E26238678B59}"/>
              </a:ext>
            </a:extLst>
          </p:cNvPr>
          <p:cNvSpPr txBox="1"/>
          <p:nvPr/>
        </p:nvSpPr>
        <p:spPr>
          <a:xfrm>
            <a:off x="10972800" y="5494859"/>
            <a:ext cx="469227" cy="254360"/>
          </a:xfrm>
          <a:prstGeom prst="rect">
            <a:avLst/>
          </a:prstGeom>
          <a:noFill/>
        </p:spPr>
        <p:txBody>
          <a:bodyPr wrap="square" rtlCol="0">
            <a:spAutoFit/>
          </a:bodyPr>
          <a:lstStyle/>
          <a:p>
            <a:r>
              <a:rPr lang="en-GB" sz="1600" dirty="0"/>
              <a:t>Y</a:t>
            </a:r>
          </a:p>
        </p:txBody>
      </p:sp>
      <p:cxnSp>
        <p:nvCxnSpPr>
          <p:cNvPr id="105" name="Connector: Elbow 104">
            <a:extLst>
              <a:ext uri="{FF2B5EF4-FFF2-40B4-BE49-F238E27FC236}">
                <a16:creationId xmlns:a16="http://schemas.microsoft.com/office/drawing/2014/main" id="{8766A417-8DCA-5294-A533-9EEED852A131}"/>
              </a:ext>
            </a:extLst>
          </p:cNvPr>
          <p:cNvCxnSpPr>
            <a:cxnSpLocks/>
            <a:stCxn id="71" idx="3"/>
            <a:endCxn id="15" idx="0"/>
          </p:cNvCxnSpPr>
          <p:nvPr/>
        </p:nvCxnSpPr>
        <p:spPr>
          <a:xfrm>
            <a:off x="9982200" y="4584674"/>
            <a:ext cx="962891" cy="3125327"/>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ctor: Elbow 5">
            <a:extLst>
              <a:ext uri="{FF2B5EF4-FFF2-40B4-BE49-F238E27FC236}">
                <a16:creationId xmlns:a16="http://schemas.microsoft.com/office/drawing/2014/main" id="{55613176-1CDC-6652-F1EA-02BE2067C0FF}"/>
              </a:ext>
            </a:extLst>
          </p:cNvPr>
          <p:cNvCxnSpPr>
            <a:cxnSpLocks/>
            <a:stCxn id="3" idx="3"/>
            <a:endCxn id="71" idx="0"/>
          </p:cNvCxnSpPr>
          <p:nvPr/>
        </p:nvCxnSpPr>
        <p:spPr>
          <a:xfrm>
            <a:off x="6877890" y="2664029"/>
            <a:ext cx="1892038" cy="1165983"/>
          </a:xfrm>
          <a:prstGeom prst="bentConnector2">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Flowchart: Terminator 14">
            <a:extLst>
              <a:ext uri="{FF2B5EF4-FFF2-40B4-BE49-F238E27FC236}">
                <a16:creationId xmlns:a16="http://schemas.microsoft.com/office/drawing/2014/main" id="{528E0A51-99C4-DC0A-1739-18D57079B979}"/>
              </a:ext>
            </a:extLst>
          </p:cNvPr>
          <p:cNvSpPr/>
          <p:nvPr/>
        </p:nvSpPr>
        <p:spPr>
          <a:xfrm>
            <a:off x="9906000" y="7710001"/>
            <a:ext cx="2078182" cy="1212185"/>
          </a:xfrm>
          <a:prstGeom prst="flowChartTerminator">
            <a:avLst/>
          </a:prstGeom>
          <a:solidFill>
            <a:srgbClr val="C0000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Income derived is </a:t>
            </a:r>
            <a:r>
              <a:rPr lang="en-GB" sz="2000" b="1" dirty="0"/>
              <a:t>not</a:t>
            </a:r>
            <a:r>
              <a:rPr lang="en-GB" sz="1600" b="1" dirty="0"/>
              <a:t> </a:t>
            </a:r>
            <a:r>
              <a:rPr lang="en-GB" sz="2000" b="1" dirty="0"/>
              <a:t>a Qualifying Income</a:t>
            </a:r>
            <a:endParaRPr lang="en-GB" b="1" dirty="0"/>
          </a:p>
        </p:txBody>
      </p:sp>
      <p:cxnSp>
        <p:nvCxnSpPr>
          <p:cNvPr id="28" name="Connector: Elbow 27">
            <a:extLst>
              <a:ext uri="{FF2B5EF4-FFF2-40B4-BE49-F238E27FC236}">
                <a16:creationId xmlns:a16="http://schemas.microsoft.com/office/drawing/2014/main" id="{95846DE1-6680-1B17-FA95-597B9B334FFD}"/>
              </a:ext>
            </a:extLst>
          </p:cNvPr>
          <p:cNvCxnSpPr>
            <a:cxnSpLocks/>
            <a:stCxn id="3" idx="1"/>
            <a:endCxn id="32" idx="0"/>
          </p:cNvCxnSpPr>
          <p:nvPr/>
        </p:nvCxnSpPr>
        <p:spPr>
          <a:xfrm rot="10800000" flipV="1">
            <a:off x="2050474" y="2664028"/>
            <a:ext cx="1683327" cy="1140303"/>
          </a:xfrm>
          <a:prstGeom prst="bentConnector2">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2" name="Flowchart: Decision 41">
            <a:extLst>
              <a:ext uri="{FF2B5EF4-FFF2-40B4-BE49-F238E27FC236}">
                <a16:creationId xmlns:a16="http://schemas.microsoft.com/office/drawing/2014/main" id="{E86B0421-EE9B-6098-17B6-5226841E0A5E}"/>
              </a:ext>
            </a:extLst>
          </p:cNvPr>
          <p:cNvSpPr/>
          <p:nvPr/>
        </p:nvSpPr>
        <p:spPr>
          <a:xfrm>
            <a:off x="852055" y="5952059"/>
            <a:ext cx="2424545" cy="1509323"/>
          </a:xfrm>
          <a:prstGeom prst="flowChartDecis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Is this transaction </a:t>
            </a:r>
            <a:r>
              <a:rPr lang="en-GB" sz="1600" dirty="0">
                <a:solidFill>
                  <a:schemeClr val="bg1"/>
                </a:solidFill>
                <a:hlinkClick r:id="rId5" action="ppaction://hlinksldjump">
                  <a:extLst>
                    <a:ext uri="{A12FA001-AC4F-418D-AE19-62706E023703}">
                      <ahyp:hlinkClr xmlns:ahyp="http://schemas.microsoft.com/office/drawing/2018/hyperlinkcolor" val="tx"/>
                    </a:ext>
                  </a:extLst>
                </a:hlinkClick>
              </a:rPr>
              <a:t>Excluded Activity</a:t>
            </a:r>
            <a:r>
              <a:rPr lang="en-GB" sz="1600" dirty="0"/>
              <a:t>?</a:t>
            </a:r>
          </a:p>
        </p:txBody>
      </p:sp>
      <p:cxnSp>
        <p:nvCxnSpPr>
          <p:cNvPr id="43" name="Straight Arrow Connector 42">
            <a:extLst>
              <a:ext uri="{FF2B5EF4-FFF2-40B4-BE49-F238E27FC236}">
                <a16:creationId xmlns:a16="http://schemas.microsoft.com/office/drawing/2014/main" id="{AABB4C00-6EA9-C5FA-C380-EAF8BEA16CBF}"/>
              </a:ext>
            </a:extLst>
          </p:cNvPr>
          <p:cNvCxnSpPr>
            <a:cxnSpLocks/>
            <a:stCxn id="32" idx="2"/>
            <a:endCxn id="42" idx="0"/>
          </p:cNvCxnSpPr>
          <p:nvPr/>
        </p:nvCxnSpPr>
        <p:spPr>
          <a:xfrm>
            <a:off x="2050473" y="5313655"/>
            <a:ext cx="13855" cy="638404"/>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EFE2ACD8-752F-718C-BFAF-F7FEA078A97E}"/>
              </a:ext>
            </a:extLst>
          </p:cNvPr>
          <p:cNvCxnSpPr>
            <a:cxnSpLocks/>
            <a:stCxn id="42" idx="3"/>
            <a:endCxn id="78" idx="1"/>
          </p:cNvCxnSpPr>
          <p:nvPr/>
        </p:nvCxnSpPr>
        <p:spPr>
          <a:xfrm>
            <a:off x="3276600" y="6706721"/>
            <a:ext cx="1447800" cy="6536"/>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7B20878C-C6DE-BDAC-D9A0-E431F4890653}"/>
              </a:ext>
            </a:extLst>
          </p:cNvPr>
          <p:cNvCxnSpPr>
            <a:cxnSpLocks/>
            <a:stCxn id="42" idx="2"/>
            <a:endCxn id="15" idx="2"/>
          </p:cNvCxnSpPr>
          <p:nvPr/>
        </p:nvCxnSpPr>
        <p:spPr>
          <a:xfrm rot="16200000" flipH="1">
            <a:off x="5774307" y="3751402"/>
            <a:ext cx="1460804" cy="8880763"/>
          </a:xfrm>
          <a:prstGeom prst="bentConnector3">
            <a:avLst>
              <a:gd name="adj1" fmla="val 115649"/>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B15F19DD-1DBD-B237-68A2-9E7DE6F58F03}"/>
              </a:ext>
            </a:extLst>
          </p:cNvPr>
          <p:cNvCxnSpPr>
            <a:cxnSpLocks/>
            <a:stCxn id="71" idx="1"/>
            <a:endCxn id="78" idx="0"/>
          </p:cNvCxnSpPr>
          <p:nvPr/>
        </p:nvCxnSpPr>
        <p:spPr>
          <a:xfrm rot="10800000" flipV="1">
            <a:off x="5763491" y="4584673"/>
            <a:ext cx="1794164" cy="1670581"/>
          </a:xfrm>
          <a:prstGeom prst="bentConnector2">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DA20A4C7-947A-1BDE-0742-B95B9E3A24DD}"/>
              </a:ext>
            </a:extLst>
          </p:cNvPr>
          <p:cNvSpPr/>
          <p:nvPr/>
        </p:nvSpPr>
        <p:spPr>
          <a:xfrm>
            <a:off x="91440" y="9287857"/>
            <a:ext cx="11399520" cy="926978"/>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2000" b="1" dirty="0"/>
              <a:t>Qualifying Income</a:t>
            </a:r>
            <a:r>
              <a:rPr lang="en-GB" sz="2000" dirty="0"/>
              <a:t> eligible for 0%  (zero percent) tax rate. </a:t>
            </a:r>
          </a:p>
          <a:p>
            <a:r>
              <a:rPr lang="en-GB" sz="2000" b="1" dirty="0"/>
              <a:t>Non-Qualifying Income </a:t>
            </a:r>
            <a:r>
              <a:rPr lang="en-GB" sz="2000" dirty="0"/>
              <a:t>eligible for 0% (zero percent) tax rate, subject to de minimis requirements</a:t>
            </a:r>
          </a:p>
        </p:txBody>
      </p:sp>
      <p:sp>
        <p:nvSpPr>
          <p:cNvPr id="84" name="TextBox 83">
            <a:extLst>
              <a:ext uri="{FF2B5EF4-FFF2-40B4-BE49-F238E27FC236}">
                <a16:creationId xmlns:a16="http://schemas.microsoft.com/office/drawing/2014/main" id="{4244DACA-5D07-CAE6-6202-3A10CF6183E5}"/>
              </a:ext>
            </a:extLst>
          </p:cNvPr>
          <p:cNvSpPr txBox="1"/>
          <p:nvPr/>
        </p:nvSpPr>
        <p:spPr>
          <a:xfrm>
            <a:off x="3733800" y="6383499"/>
            <a:ext cx="469227" cy="338554"/>
          </a:xfrm>
          <a:prstGeom prst="rect">
            <a:avLst/>
          </a:prstGeom>
          <a:noFill/>
        </p:spPr>
        <p:txBody>
          <a:bodyPr wrap="square" rtlCol="0">
            <a:spAutoFit/>
          </a:bodyPr>
          <a:lstStyle/>
          <a:p>
            <a:r>
              <a:rPr lang="en-GB" sz="1600" dirty="0"/>
              <a:t>N</a:t>
            </a:r>
          </a:p>
        </p:txBody>
      </p:sp>
      <p:sp>
        <p:nvSpPr>
          <p:cNvPr id="85" name="Flowchart: Terminator 84">
            <a:extLst>
              <a:ext uri="{FF2B5EF4-FFF2-40B4-BE49-F238E27FC236}">
                <a16:creationId xmlns:a16="http://schemas.microsoft.com/office/drawing/2014/main" id="{ECD98E06-43F4-DA86-EDB6-315B60246320}"/>
              </a:ext>
            </a:extLst>
          </p:cNvPr>
          <p:cNvSpPr/>
          <p:nvPr/>
        </p:nvSpPr>
        <p:spPr>
          <a:xfrm>
            <a:off x="12732328" y="7683331"/>
            <a:ext cx="2396836" cy="1212185"/>
          </a:xfrm>
          <a:prstGeom prst="flowChartTerminator">
            <a:avLst/>
          </a:prstGeom>
          <a:solidFill>
            <a:srgbClr val="C0000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Income derived is </a:t>
            </a:r>
            <a:br>
              <a:rPr lang="en-GB" sz="1600" dirty="0"/>
            </a:br>
            <a:r>
              <a:rPr lang="en-GB" sz="2000" b="1" dirty="0"/>
              <a:t>not eligible for 0% </a:t>
            </a:r>
            <a:br>
              <a:rPr lang="en-GB" sz="1600" b="1" dirty="0"/>
            </a:br>
            <a:r>
              <a:rPr lang="en-GB" sz="1600" dirty="0"/>
              <a:t>tax rate</a:t>
            </a:r>
          </a:p>
        </p:txBody>
      </p:sp>
      <p:sp>
        <p:nvSpPr>
          <p:cNvPr id="96" name="Flowchart: Terminator 95">
            <a:extLst>
              <a:ext uri="{FF2B5EF4-FFF2-40B4-BE49-F238E27FC236}">
                <a16:creationId xmlns:a16="http://schemas.microsoft.com/office/drawing/2014/main" id="{2C7D2776-C53D-7A81-1D5B-0A64A96B1213}"/>
              </a:ext>
            </a:extLst>
          </p:cNvPr>
          <p:cNvSpPr/>
          <p:nvPr/>
        </p:nvSpPr>
        <p:spPr>
          <a:xfrm>
            <a:off x="7578439" y="6256859"/>
            <a:ext cx="2556161" cy="916004"/>
          </a:xfrm>
          <a:prstGeom prst="flowChartTerminator">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Income derived is </a:t>
            </a:r>
            <a:r>
              <a:rPr lang="en-GB" sz="2000" b="1" dirty="0"/>
              <a:t>eligible for 0% </a:t>
            </a:r>
            <a:br>
              <a:rPr lang="en-GB" sz="2000" b="1" dirty="0"/>
            </a:br>
            <a:r>
              <a:rPr lang="en-GB" sz="1600" dirty="0"/>
              <a:t>tax rate</a:t>
            </a:r>
          </a:p>
        </p:txBody>
      </p:sp>
      <p:sp>
        <p:nvSpPr>
          <p:cNvPr id="117" name="TextBox 116">
            <a:extLst>
              <a:ext uri="{FF2B5EF4-FFF2-40B4-BE49-F238E27FC236}">
                <a16:creationId xmlns:a16="http://schemas.microsoft.com/office/drawing/2014/main" id="{B128C6A8-CC3B-80A4-5A99-C306E9B4DED5}"/>
              </a:ext>
            </a:extLst>
          </p:cNvPr>
          <p:cNvSpPr txBox="1"/>
          <p:nvPr/>
        </p:nvSpPr>
        <p:spPr>
          <a:xfrm>
            <a:off x="6934200" y="6533857"/>
            <a:ext cx="511045" cy="320386"/>
          </a:xfrm>
          <a:prstGeom prst="rect">
            <a:avLst/>
          </a:prstGeom>
          <a:solidFill>
            <a:schemeClr val="tx2">
              <a:lumMod val="60000"/>
              <a:lumOff val="40000"/>
            </a:schemeClr>
          </a:solidFill>
          <a:ln>
            <a:solidFill>
              <a:schemeClr val="bg1"/>
            </a:solidFill>
          </a:ln>
        </p:spPr>
        <p:txBody>
          <a:bodyPr wrap="square" rtlCol="0" anchor="ctr">
            <a:spAutoFit/>
          </a:bodyPr>
          <a:lstStyle/>
          <a:p>
            <a:pPr algn="ctr"/>
            <a:r>
              <a:rPr lang="en-GB" sz="4800" dirty="0">
                <a:solidFill>
                  <a:schemeClr val="bg1"/>
                </a:solidFill>
              </a:rPr>
              <a:t>=</a:t>
            </a:r>
          </a:p>
        </p:txBody>
      </p:sp>
      <p:cxnSp>
        <p:nvCxnSpPr>
          <p:cNvPr id="118" name="Connector: Elbow 117">
            <a:extLst>
              <a:ext uri="{FF2B5EF4-FFF2-40B4-BE49-F238E27FC236}">
                <a16:creationId xmlns:a16="http://schemas.microsoft.com/office/drawing/2014/main" id="{71E91124-C72A-2BE1-81E1-D047C629F8C8}"/>
              </a:ext>
            </a:extLst>
          </p:cNvPr>
          <p:cNvCxnSpPr>
            <a:cxnSpLocks/>
            <a:stCxn id="32" idx="1"/>
            <a:endCxn id="15" idx="2"/>
          </p:cNvCxnSpPr>
          <p:nvPr/>
        </p:nvCxnSpPr>
        <p:spPr>
          <a:xfrm rot="10800000" flipH="1" flipV="1">
            <a:off x="838199" y="4558994"/>
            <a:ext cx="10106891" cy="4363192"/>
          </a:xfrm>
          <a:prstGeom prst="bentConnector4">
            <a:avLst>
              <a:gd name="adj1" fmla="val -2262"/>
              <a:gd name="adj2" fmla="val 105239"/>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E675ECA4-206B-0B04-E57C-842DDF2DD77E}"/>
              </a:ext>
            </a:extLst>
          </p:cNvPr>
          <p:cNvSpPr txBox="1"/>
          <p:nvPr/>
        </p:nvSpPr>
        <p:spPr>
          <a:xfrm>
            <a:off x="673773" y="5494859"/>
            <a:ext cx="469227" cy="338554"/>
          </a:xfrm>
          <a:prstGeom prst="rect">
            <a:avLst/>
          </a:prstGeom>
          <a:noFill/>
        </p:spPr>
        <p:txBody>
          <a:bodyPr wrap="square" rtlCol="0">
            <a:spAutoFit/>
          </a:bodyPr>
          <a:lstStyle/>
          <a:p>
            <a:r>
              <a:rPr lang="en-GB" sz="1600" dirty="0"/>
              <a:t>N</a:t>
            </a:r>
          </a:p>
        </p:txBody>
      </p:sp>
      <p:sp>
        <p:nvSpPr>
          <p:cNvPr id="4" name="TextBox 3">
            <a:extLst>
              <a:ext uri="{FF2B5EF4-FFF2-40B4-BE49-F238E27FC236}">
                <a16:creationId xmlns:a16="http://schemas.microsoft.com/office/drawing/2014/main" id="{B22FBB9F-E6AD-3928-0E43-A049931656CE}"/>
              </a:ext>
            </a:extLst>
          </p:cNvPr>
          <p:cNvSpPr txBox="1"/>
          <p:nvPr/>
        </p:nvSpPr>
        <p:spPr>
          <a:xfrm>
            <a:off x="12081164" y="8058989"/>
            <a:ext cx="511045" cy="320386"/>
          </a:xfrm>
          <a:prstGeom prst="rect">
            <a:avLst/>
          </a:prstGeom>
          <a:solidFill>
            <a:schemeClr val="tx2">
              <a:lumMod val="60000"/>
              <a:lumOff val="40000"/>
            </a:schemeClr>
          </a:solidFill>
          <a:ln>
            <a:solidFill>
              <a:schemeClr val="bg1"/>
            </a:solidFill>
          </a:ln>
        </p:spPr>
        <p:txBody>
          <a:bodyPr wrap="square" rtlCol="0" anchor="ctr">
            <a:spAutoFit/>
          </a:bodyPr>
          <a:lstStyle/>
          <a:p>
            <a:pPr algn="ctr"/>
            <a:r>
              <a:rPr lang="en-GB" sz="4800" dirty="0">
                <a:solidFill>
                  <a:schemeClr val="bg1"/>
                </a:solidFill>
              </a:rPr>
              <a:t>=</a:t>
            </a:r>
          </a:p>
        </p:txBody>
      </p:sp>
      <p:sp>
        <p:nvSpPr>
          <p:cNvPr id="8" name="Slide Number Placeholder 8">
            <a:extLst>
              <a:ext uri="{FF2B5EF4-FFF2-40B4-BE49-F238E27FC236}">
                <a16:creationId xmlns:a16="http://schemas.microsoft.com/office/drawing/2014/main" id="{C548C077-3B34-D62C-0085-B03CE780E0B2}"/>
              </a:ext>
            </a:extLst>
          </p:cNvPr>
          <p:cNvSpPr txBox="1">
            <a:spLocks/>
          </p:cNvSpPr>
          <p:nvPr/>
        </p:nvSpPr>
        <p:spPr>
          <a:xfrm>
            <a:off x="8656526" y="9791700"/>
            <a:ext cx="34886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15</a:t>
            </a:fld>
            <a:endParaRPr lang="en-US" dirty="0"/>
          </a:p>
        </p:txBody>
      </p:sp>
      <p:sp>
        <p:nvSpPr>
          <p:cNvPr id="5" name="Rectangle 4">
            <a:extLst>
              <a:ext uri="{FF2B5EF4-FFF2-40B4-BE49-F238E27FC236}">
                <a16:creationId xmlns:a16="http://schemas.microsoft.com/office/drawing/2014/main" id="{587591B7-3AC8-5F92-995F-77407A09E4B9}"/>
              </a:ext>
            </a:extLst>
          </p:cNvPr>
          <p:cNvSpPr/>
          <p:nvPr/>
        </p:nvSpPr>
        <p:spPr>
          <a:xfrm>
            <a:off x="11390936" y="1761059"/>
            <a:ext cx="6581986" cy="449419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2000" b="1" u="sng" dirty="0"/>
              <a:t>Transaction with FZP:</a:t>
            </a:r>
          </a:p>
          <a:p>
            <a:r>
              <a:rPr lang="en-GB" sz="1800" dirty="0">
                <a:effectLst/>
                <a:latin typeface="Calibri" panose="020F0502020204030204" pitchFamily="34" charset="0"/>
                <a:ea typeface="Calibri" panose="020F0502020204030204" pitchFamily="34" charset="0"/>
                <a:cs typeface="Arial" panose="020B0604020202020204" pitchFamily="34" charset="0"/>
              </a:rPr>
              <a:t>		</a:t>
            </a:r>
          </a:p>
          <a:p>
            <a:r>
              <a:rPr lang="en-GB" dirty="0">
                <a:latin typeface="Calibri" panose="020F0502020204030204" pitchFamily="34" charset="0"/>
                <a:ea typeface="Calibri" panose="020F0502020204030204" pitchFamily="34" charset="0"/>
                <a:cs typeface="Arial" panose="020B0604020202020204" pitchFamily="34" charset="0"/>
              </a:rPr>
              <a:t>		</a:t>
            </a:r>
            <a:r>
              <a:rPr lang="en-GB" sz="2000" dirty="0">
                <a:effectLst/>
                <a:latin typeface="Calibri" panose="020F0502020204030204" pitchFamily="34" charset="0"/>
                <a:ea typeface="Calibri" panose="020F0502020204030204" pitchFamily="34" charset="0"/>
                <a:cs typeface="Arial" panose="020B0604020202020204" pitchFamily="34" charset="0"/>
              </a:rPr>
              <a:t>Is this Excluded Activity? </a:t>
            </a:r>
            <a:endParaRPr lang="en-GB" sz="2000" dirty="0"/>
          </a:p>
          <a:p>
            <a:endParaRPr lang="en-GB" sz="2000" u="sng" dirty="0"/>
          </a:p>
          <a:p>
            <a:endParaRPr lang="en-GB" sz="2000" u="sng" dirty="0"/>
          </a:p>
          <a:p>
            <a:endParaRPr lang="en-GB" sz="2000" u="sng" dirty="0"/>
          </a:p>
          <a:p>
            <a:endParaRPr lang="en-GB" sz="2000" b="1" u="sng" dirty="0"/>
          </a:p>
          <a:p>
            <a:endParaRPr lang="en-GB" sz="2000" b="1" u="sng" dirty="0"/>
          </a:p>
          <a:p>
            <a:r>
              <a:rPr lang="en-GB" sz="2000" b="1" u="sng" dirty="0"/>
              <a:t>Transaction with NFZP:</a:t>
            </a:r>
            <a:endParaRPr lang="en-GB" sz="2000" u="sng" dirty="0"/>
          </a:p>
          <a:p>
            <a:endParaRPr lang="en-GB" sz="2000" dirty="0">
              <a:latin typeface="Calibri" panose="020F0502020204030204" pitchFamily="34" charset="0"/>
              <a:ea typeface="Calibri" panose="020F0502020204030204" pitchFamily="34" charset="0"/>
              <a:cs typeface="Arial" panose="020B0604020202020204" pitchFamily="34" charset="0"/>
            </a:endParaRPr>
          </a:p>
          <a:p>
            <a:r>
              <a:rPr lang="en-GB" sz="2000" dirty="0">
                <a:effectLst/>
                <a:latin typeface="Calibri" panose="020F0502020204030204" pitchFamily="34" charset="0"/>
                <a:ea typeface="Calibri" panose="020F0502020204030204" pitchFamily="34" charset="0"/>
                <a:cs typeface="Arial" panose="020B0604020202020204" pitchFamily="34" charset="0"/>
              </a:rPr>
              <a:t>Is this Qualifying Activity</a:t>
            </a:r>
            <a:r>
              <a:rPr lang="en-GB" sz="2400" dirty="0">
                <a:effectLst/>
                <a:latin typeface="Calibri" panose="020F0502020204030204" pitchFamily="34" charset="0"/>
                <a:ea typeface="Calibri" panose="020F0502020204030204" pitchFamily="34" charset="0"/>
                <a:cs typeface="Arial" panose="020B0604020202020204" pitchFamily="34" charset="0"/>
              </a:rPr>
              <a:t>?      </a:t>
            </a:r>
            <a:r>
              <a:rPr lang="en-GB" sz="2800" b="1" dirty="0"/>
              <a:t>+</a:t>
            </a:r>
            <a:r>
              <a:rPr lang="en-GB" sz="2400" dirty="0"/>
              <a:t> </a:t>
            </a:r>
            <a:r>
              <a:rPr lang="en-GB" sz="2400" dirty="0">
                <a:effectLst/>
                <a:latin typeface="Calibri" panose="020F0502020204030204" pitchFamily="34" charset="0"/>
                <a:ea typeface="Calibri" panose="020F0502020204030204" pitchFamily="34" charset="0"/>
                <a:cs typeface="Arial" panose="020B0604020202020204" pitchFamily="34" charset="0"/>
              </a:rPr>
              <a:t>	</a:t>
            </a:r>
            <a:r>
              <a:rPr kumimoji="0" lang="en-GB"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Is this Excluded Activity? </a:t>
            </a:r>
            <a:endParaRPr lang="en-GB" sz="2400" dirty="0"/>
          </a:p>
          <a:p>
            <a:endParaRPr lang="en-GB" sz="2400" u="sng" dirty="0"/>
          </a:p>
          <a:p>
            <a:endParaRPr lang="en-GB" sz="2400" u="sng" dirty="0"/>
          </a:p>
          <a:p>
            <a:endParaRPr lang="en-GB" sz="2000" u="sng" dirty="0"/>
          </a:p>
        </p:txBody>
      </p:sp>
      <p:cxnSp>
        <p:nvCxnSpPr>
          <p:cNvPr id="10" name="Straight Arrow Connector 9">
            <a:extLst>
              <a:ext uri="{FF2B5EF4-FFF2-40B4-BE49-F238E27FC236}">
                <a16:creationId xmlns:a16="http://schemas.microsoft.com/office/drawing/2014/main" id="{4DEC986F-8ADC-6276-327C-4269E7C53F87}"/>
              </a:ext>
            </a:extLst>
          </p:cNvPr>
          <p:cNvCxnSpPr>
            <a:cxnSpLocks/>
          </p:cNvCxnSpPr>
          <p:nvPr/>
        </p:nvCxnSpPr>
        <p:spPr>
          <a:xfrm flipH="1">
            <a:off x="13792200" y="2659683"/>
            <a:ext cx="609599" cy="396776"/>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888A2C4-4EE5-C389-6BE0-1847DD316756}"/>
              </a:ext>
            </a:extLst>
          </p:cNvPr>
          <p:cNvCxnSpPr>
            <a:cxnSpLocks/>
          </p:cNvCxnSpPr>
          <p:nvPr/>
        </p:nvCxnSpPr>
        <p:spPr>
          <a:xfrm>
            <a:off x="14401800" y="2659683"/>
            <a:ext cx="679786" cy="396776"/>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5B1F00C-3D62-643D-1B35-FBABA56E4B1F}"/>
              </a:ext>
            </a:extLst>
          </p:cNvPr>
          <p:cNvSpPr txBox="1"/>
          <p:nvPr/>
        </p:nvSpPr>
        <p:spPr>
          <a:xfrm>
            <a:off x="13576544" y="2915727"/>
            <a:ext cx="520456" cy="369332"/>
          </a:xfrm>
          <a:prstGeom prst="rect">
            <a:avLst/>
          </a:prstGeom>
          <a:noFill/>
        </p:spPr>
        <p:txBody>
          <a:bodyPr wrap="square" rtlCol="0">
            <a:spAutoFit/>
          </a:bodyPr>
          <a:lstStyle/>
          <a:p>
            <a:r>
              <a:rPr lang="en-GB" dirty="0">
                <a:solidFill>
                  <a:schemeClr val="bg1"/>
                </a:solidFill>
              </a:rPr>
              <a:t>Y</a:t>
            </a:r>
          </a:p>
        </p:txBody>
      </p:sp>
      <p:sp>
        <p:nvSpPr>
          <p:cNvPr id="44" name="TextBox 43">
            <a:extLst>
              <a:ext uri="{FF2B5EF4-FFF2-40B4-BE49-F238E27FC236}">
                <a16:creationId xmlns:a16="http://schemas.microsoft.com/office/drawing/2014/main" id="{C01133F0-6721-0270-087C-F5B5820979AF}"/>
              </a:ext>
            </a:extLst>
          </p:cNvPr>
          <p:cNvSpPr txBox="1"/>
          <p:nvPr/>
        </p:nvSpPr>
        <p:spPr>
          <a:xfrm>
            <a:off x="15011400" y="2915727"/>
            <a:ext cx="520456" cy="369332"/>
          </a:xfrm>
          <a:prstGeom prst="rect">
            <a:avLst/>
          </a:prstGeom>
          <a:noFill/>
        </p:spPr>
        <p:txBody>
          <a:bodyPr wrap="square" rtlCol="0">
            <a:spAutoFit/>
          </a:bodyPr>
          <a:lstStyle/>
          <a:p>
            <a:r>
              <a:rPr lang="en-GB" dirty="0">
                <a:solidFill>
                  <a:schemeClr val="bg1"/>
                </a:solidFill>
              </a:rPr>
              <a:t>N</a:t>
            </a:r>
          </a:p>
        </p:txBody>
      </p:sp>
      <p:sp>
        <p:nvSpPr>
          <p:cNvPr id="51" name="TextBox 50">
            <a:extLst>
              <a:ext uri="{FF2B5EF4-FFF2-40B4-BE49-F238E27FC236}">
                <a16:creationId xmlns:a16="http://schemas.microsoft.com/office/drawing/2014/main" id="{B67DAE89-CAB8-833E-3543-6126E0B1D09F}"/>
              </a:ext>
            </a:extLst>
          </p:cNvPr>
          <p:cNvSpPr txBox="1"/>
          <p:nvPr/>
        </p:nvSpPr>
        <p:spPr>
          <a:xfrm>
            <a:off x="13391048" y="3188538"/>
            <a:ext cx="629752" cy="401321"/>
          </a:xfrm>
          <a:prstGeom prst="rect">
            <a:avLst/>
          </a:prstGeom>
          <a:noFill/>
        </p:spPr>
        <p:txBody>
          <a:bodyPr wrap="square" rtlCol="0">
            <a:spAutoFit/>
          </a:bodyPr>
          <a:lstStyle/>
          <a:p>
            <a:r>
              <a:rPr lang="en-GB" dirty="0">
                <a:solidFill>
                  <a:schemeClr val="bg1"/>
                </a:solidFill>
              </a:rPr>
              <a:t>NQI</a:t>
            </a:r>
          </a:p>
        </p:txBody>
      </p:sp>
      <p:sp>
        <p:nvSpPr>
          <p:cNvPr id="52" name="TextBox 51">
            <a:extLst>
              <a:ext uri="{FF2B5EF4-FFF2-40B4-BE49-F238E27FC236}">
                <a16:creationId xmlns:a16="http://schemas.microsoft.com/office/drawing/2014/main" id="{207F992A-9076-832F-2156-402426D31EF4}"/>
              </a:ext>
            </a:extLst>
          </p:cNvPr>
          <p:cNvSpPr txBox="1"/>
          <p:nvPr/>
        </p:nvSpPr>
        <p:spPr>
          <a:xfrm>
            <a:off x="15143648" y="3220527"/>
            <a:ext cx="629752" cy="369332"/>
          </a:xfrm>
          <a:prstGeom prst="rect">
            <a:avLst/>
          </a:prstGeom>
          <a:noFill/>
        </p:spPr>
        <p:txBody>
          <a:bodyPr wrap="square" rtlCol="0">
            <a:spAutoFit/>
          </a:bodyPr>
          <a:lstStyle/>
          <a:p>
            <a:r>
              <a:rPr lang="en-GB" dirty="0">
                <a:solidFill>
                  <a:schemeClr val="bg1"/>
                </a:solidFill>
              </a:rPr>
              <a:t>QI</a:t>
            </a:r>
          </a:p>
        </p:txBody>
      </p:sp>
      <p:cxnSp>
        <p:nvCxnSpPr>
          <p:cNvPr id="54" name="Straight Arrow Connector 53">
            <a:extLst>
              <a:ext uri="{FF2B5EF4-FFF2-40B4-BE49-F238E27FC236}">
                <a16:creationId xmlns:a16="http://schemas.microsoft.com/office/drawing/2014/main" id="{151F250A-0924-046D-CB53-5C88B2D2A60B}"/>
              </a:ext>
            </a:extLst>
          </p:cNvPr>
          <p:cNvCxnSpPr>
            <a:cxnSpLocks/>
          </p:cNvCxnSpPr>
          <p:nvPr/>
        </p:nvCxnSpPr>
        <p:spPr>
          <a:xfrm flipH="1">
            <a:off x="11887200" y="5201727"/>
            <a:ext cx="609599" cy="396776"/>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B9D73B0-5416-CE2D-D040-EE4EB2DF1423}"/>
              </a:ext>
            </a:extLst>
          </p:cNvPr>
          <p:cNvCxnSpPr>
            <a:cxnSpLocks/>
          </p:cNvCxnSpPr>
          <p:nvPr/>
        </p:nvCxnSpPr>
        <p:spPr>
          <a:xfrm>
            <a:off x="12496800" y="5201727"/>
            <a:ext cx="679786" cy="396776"/>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6708BBC2-E56A-4EB7-FE94-570D10DF6679}"/>
              </a:ext>
            </a:extLst>
          </p:cNvPr>
          <p:cNvSpPr txBox="1"/>
          <p:nvPr/>
        </p:nvSpPr>
        <p:spPr>
          <a:xfrm>
            <a:off x="11671544" y="5506527"/>
            <a:ext cx="520456" cy="369332"/>
          </a:xfrm>
          <a:prstGeom prst="rect">
            <a:avLst/>
          </a:prstGeom>
          <a:noFill/>
        </p:spPr>
        <p:txBody>
          <a:bodyPr wrap="square" rtlCol="0">
            <a:spAutoFit/>
          </a:bodyPr>
          <a:lstStyle/>
          <a:p>
            <a:r>
              <a:rPr lang="en-GB" dirty="0">
                <a:solidFill>
                  <a:schemeClr val="bg1"/>
                </a:solidFill>
              </a:rPr>
              <a:t>Y</a:t>
            </a:r>
          </a:p>
        </p:txBody>
      </p:sp>
      <p:sp>
        <p:nvSpPr>
          <p:cNvPr id="58" name="TextBox 57">
            <a:extLst>
              <a:ext uri="{FF2B5EF4-FFF2-40B4-BE49-F238E27FC236}">
                <a16:creationId xmlns:a16="http://schemas.microsoft.com/office/drawing/2014/main" id="{3F3986AE-6866-E669-23D9-A1A22D6D94B7}"/>
              </a:ext>
            </a:extLst>
          </p:cNvPr>
          <p:cNvSpPr txBox="1"/>
          <p:nvPr/>
        </p:nvSpPr>
        <p:spPr>
          <a:xfrm>
            <a:off x="13106400" y="5506527"/>
            <a:ext cx="520456" cy="369332"/>
          </a:xfrm>
          <a:prstGeom prst="rect">
            <a:avLst/>
          </a:prstGeom>
          <a:noFill/>
        </p:spPr>
        <p:txBody>
          <a:bodyPr wrap="square" rtlCol="0">
            <a:spAutoFit/>
          </a:bodyPr>
          <a:lstStyle/>
          <a:p>
            <a:r>
              <a:rPr lang="en-GB" dirty="0">
                <a:solidFill>
                  <a:schemeClr val="bg1"/>
                </a:solidFill>
              </a:rPr>
              <a:t>N</a:t>
            </a:r>
          </a:p>
        </p:txBody>
      </p:sp>
      <p:sp>
        <p:nvSpPr>
          <p:cNvPr id="59" name="TextBox 58">
            <a:extLst>
              <a:ext uri="{FF2B5EF4-FFF2-40B4-BE49-F238E27FC236}">
                <a16:creationId xmlns:a16="http://schemas.microsoft.com/office/drawing/2014/main" id="{C164FB84-A7A9-4DB8-10A7-3378B88204A5}"/>
              </a:ext>
            </a:extLst>
          </p:cNvPr>
          <p:cNvSpPr txBox="1"/>
          <p:nvPr/>
        </p:nvSpPr>
        <p:spPr>
          <a:xfrm>
            <a:off x="11486048" y="5779338"/>
            <a:ext cx="629752" cy="369332"/>
          </a:xfrm>
          <a:prstGeom prst="rect">
            <a:avLst/>
          </a:prstGeom>
          <a:noFill/>
        </p:spPr>
        <p:txBody>
          <a:bodyPr wrap="square" rtlCol="0">
            <a:spAutoFit/>
          </a:bodyPr>
          <a:lstStyle/>
          <a:p>
            <a:r>
              <a:rPr lang="en-GB" dirty="0">
                <a:solidFill>
                  <a:schemeClr val="bg1"/>
                </a:solidFill>
              </a:rPr>
              <a:t>QI</a:t>
            </a:r>
          </a:p>
        </p:txBody>
      </p:sp>
      <p:sp>
        <p:nvSpPr>
          <p:cNvPr id="60" name="TextBox 59">
            <a:extLst>
              <a:ext uri="{FF2B5EF4-FFF2-40B4-BE49-F238E27FC236}">
                <a16:creationId xmlns:a16="http://schemas.microsoft.com/office/drawing/2014/main" id="{98E0DCA3-6CC2-E69E-61F0-128151EC5959}"/>
              </a:ext>
            </a:extLst>
          </p:cNvPr>
          <p:cNvSpPr txBox="1"/>
          <p:nvPr/>
        </p:nvSpPr>
        <p:spPr>
          <a:xfrm>
            <a:off x="13106400" y="5811327"/>
            <a:ext cx="629752" cy="369332"/>
          </a:xfrm>
          <a:prstGeom prst="rect">
            <a:avLst/>
          </a:prstGeom>
          <a:noFill/>
        </p:spPr>
        <p:txBody>
          <a:bodyPr wrap="square" rtlCol="0">
            <a:spAutoFit/>
          </a:bodyPr>
          <a:lstStyle/>
          <a:p>
            <a:r>
              <a:rPr lang="en-GB" dirty="0">
                <a:solidFill>
                  <a:schemeClr val="bg1"/>
                </a:solidFill>
              </a:rPr>
              <a:t>NQI</a:t>
            </a:r>
          </a:p>
        </p:txBody>
      </p:sp>
      <p:sp>
        <p:nvSpPr>
          <p:cNvPr id="61" name="TextBox 60">
            <a:extLst>
              <a:ext uri="{FF2B5EF4-FFF2-40B4-BE49-F238E27FC236}">
                <a16:creationId xmlns:a16="http://schemas.microsoft.com/office/drawing/2014/main" id="{6CC1CF88-533A-AC69-E057-E634625DF640}"/>
              </a:ext>
            </a:extLst>
          </p:cNvPr>
          <p:cNvSpPr txBox="1"/>
          <p:nvPr/>
        </p:nvSpPr>
        <p:spPr>
          <a:xfrm>
            <a:off x="15938744" y="5506527"/>
            <a:ext cx="520456" cy="369332"/>
          </a:xfrm>
          <a:prstGeom prst="rect">
            <a:avLst/>
          </a:prstGeom>
          <a:noFill/>
        </p:spPr>
        <p:txBody>
          <a:bodyPr wrap="square" rtlCol="0">
            <a:spAutoFit/>
          </a:bodyPr>
          <a:lstStyle/>
          <a:p>
            <a:r>
              <a:rPr lang="en-GB" dirty="0">
                <a:solidFill>
                  <a:schemeClr val="bg1"/>
                </a:solidFill>
              </a:rPr>
              <a:t>Y</a:t>
            </a:r>
          </a:p>
        </p:txBody>
      </p:sp>
      <p:sp>
        <p:nvSpPr>
          <p:cNvPr id="62" name="TextBox 61">
            <a:extLst>
              <a:ext uri="{FF2B5EF4-FFF2-40B4-BE49-F238E27FC236}">
                <a16:creationId xmlns:a16="http://schemas.microsoft.com/office/drawing/2014/main" id="{5FBBF25E-E751-947F-405F-CEB56532078A}"/>
              </a:ext>
            </a:extLst>
          </p:cNvPr>
          <p:cNvSpPr txBox="1"/>
          <p:nvPr/>
        </p:nvSpPr>
        <p:spPr>
          <a:xfrm>
            <a:off x="17373600" y="5506527"/>
            <a:ext cx="520456" cy="369332"/>
          </a:xfrm>
          <a:prstGeom prst="rect">
            <a:avLst/>
          </a:prstGeom>
          <a:noFill/>
        </p:spPr>
        <p:txBody>
          <a:bodyPr wrap="square" rtlCol="0">
            <a:spAutoFit/>
          </a:bodyPr>
          <a:lstStyle/>
          <a:p>
            <a:r>
              <a:rPr lang="en-GB" dirty="0">
                <a:solidFill>
                  <a:schemeClr val="bg1"/>
                </a:solidFill>
              </a:rPr>
              <a:t>N</a:t>
            </a:r>
          </a:p>
        </p:txBody>
      </p:sp>
      <p:sp>
        <p:nvSpPr>
          <p:cNvPr id="64" name="TextBox 63">
            <a:extLst>
              <a:ext uri="{FF2B5EF4-FFF2-40B4-BE49-F238E27FC236}">
                <a16:creationId xmlns:a16="http://schemas.microsoft.com/office/drawing/2014/main" id="{89E52653-CFA7-CD1F-5145-8F5EA1001FFD}"/>
              </a:ext>
            </a:extLst>
          </p:cNvPr>
          <p:cNvSpPr txBox="1"/>
          <p:nvPr/>
        </p:nvSpPr>
        <p:spPr>
          <a:xfrm>
            <a:off x="15753248" y="5779338"/>
            <a:ext cx="629752" cy="401321"/>
          </a:xfrm>
          <a:prstGeom prst="rect">
            <a:avLst/>
          </a:prstGeom>
          <a:noFill/>
        </p:spPr>
        <p:txBody>
          <a:bodyPr wrap="square" rtlCol="0">
            <a:spAutoFit/>
          </a:bodyPr>
          <a:lstStyle/>
          <a:p>
            <a:r>
              <a:rPr lang="en-GB" dirty="0">
                <a:solidFill>
                  <a:schemeClr val="bg1"/>
                </a:solidFill>
              </a:rPr>
              <a:t>NQI</a:t>
            </a:r>
          </a:p>
        </p:txBody>
      </p:sp>
      <p:sp>
        <p:nvSpPr>
          <p:cNvPr id="65" name="TextBox 64">
            <a:extLst>
              <a:ext uri="{FF2B5EF4-FFF2-40B4-BE49-F238E27FC236}">
                <a16:creationId xmlns:a16="http://schemas.microsoft.com/office/drawing/2014/main" id="{E0B1B7A6-60CA-153F-F47C-5D6F0ACAEFB3}"/>
              </a:ext>
            </a:extLst>
          </p:cNvPr>
          <p:cNvSpPr txBox="1"/>
          <p:nvPr/>
        </p:nvSpPr>
        <p:spPr>
          <a:xfrm>
            <a:off x="17505848" y="5811327"/>
            <a:ext cx="629752" cy="369332"/>
          </a:xfrm>
          <a:prstGeom prst="rect">
            <a:avLst/>
          </a:prstGeom>
          <a:noFill/>
        </p:spPr>
        <p:txBody>
          <a:bodyPr wrap="square" rtlCol="0">
            <a:spAutoFit/>
          </a:bodyPr>
          <a:lstStyle/>
          <a:p>
            <a:r>
              <a:rPr lang="en-GB" dirty="0">
                <a:solidFill>
                  <a:schemeClr val="bg1"/>
                </a:solidFill>
              </a:rPr>
              <a:t>QI</a:t>
            </a:r>
          </a:p>
        </p:txBody>
      </p:sp>
      <p:cxnSp>
        <p:nvCxnSpPr>
          <p:cNvPr id="66" name="Straight Arrow Connector 65">
            <a:extLst>
              <a:ext uri="{FF2B5EF4-FFF2-40B4-BE49-F238E27FC236}">
                <a16:creationId xmlns:a16="http://schemas.microsoft.com/office/drawing/2014/main" id="{5E7CB210-0EE7-740F-7101-327408F2907F}"/>
              </a:ext>
            </a:extLst>
          </p:cNvPr>
          <p:cNvCxnSpPr>
            <a:cxnSpLocks/>
          </p:cNvCxnSpPr>
          <p:nvPr/>
        </p:nvCxnSpPr>
        <p:spPr>
          <a:xfrm flipH="1">
            <a:off x="16160414" y="5109751"/>
            <a:ext cx="609599" cy="396776"/>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11F8A931-A6DD-CC52-78D8-3EB8713601EC}"/>
              </a:ext>
            </a:extLst>
          </p:cNvPr>
          <p:cNvCxnSpPr>
            <a:cxnSpLocks/>
          </p:cNvCxnSpPr>
          <p:nvPr/>
        </p:nvCxnSpPr>
        <p:spPr>
          <a:xfrm>
            <a:off x="16770014" y="5109751"/>
            <a:ext cx="679786" cy="396776"/>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194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7AD9BD00-9DA2-595F-4FD2-14B3A501392A}"/>
              </a:ext>
            </a:extLst>
          </p:cNvPr>
          <p:cNvSpPr txBox="1"/>
          <p:nvPr/>
        </p:nvSpPr>
        <p:spPr>
          <a:xfrm>
            <a:off x="914400" y="114300"/>
            <a:ext cx="15043538" cy="789447"/>
          </a:xfrm>
          <a:prstGeom prst="rect">
            <a:avLst/>
          </a:prstGeom>
        </p:spPr>
        <p:txBody>
          <a:bodyPr wrap="square" lIns="0" tIns="0" rIns="0" bIns="0" rtlCol="0" anchor="t">
            <a:spAutoFit/>
          </a:bodyPr>
          <a:lstStyle/>
          <a:p>
            <a:pPr algn="just">
              <a:lnSpc>
                <a:spcPts val="6750"/>
              </a:lnSpc>
            </a:pPr>
            <a:r>
              <a:rPr lang="en-US" sz="3200" b="1" dirty="0">
                <a:solidFill>
                  <a:schemeClr val="accent1"/>
                </a:solidFill>
                <a:latin typeface="Calibri (MS)" panose="020B0604020202020204" charset="0"/>
                <a:cs typeface="Calibri (MS)" panose="020B0604020202020204" charset="0"/>
              </a:rPr>
              <a:t>Example on How to Determine </a:t>
            </a:r>
            <a:r>
              <a:rPr lang="en-US" sz="3200" b="1" dirty="0">
                <a:solidFill>
                  <a:schemeClr val="accent1"/>
                </a:solidFill>
                <a:latin typeface="Calibri (MS)" panose="020B0604020202020204" charset="0"/>
                <a:cs typeface="Calibri (MS)" panose="020B0604020202020204" charset="0"/>
                <a:hlinkClick r:id="rId2" action="ppaction://hlinksldjump">
                  <a:extLst>
                    <a:ext uri="{A12FA001-AC4F-418D-AE19-62706E023703}">
                      <ahyp:hlinkClr xmlns:ahyp="http://schemas.microsoft.com/office/drawing/2018/hyperlinkcolor" val="tx"/>
                    </a:ext>
                  </a:extLst>
                </a:hlinkClick>
              </a:rPr>
              <a:t>Qualifying Income</a:t>
            </a:r>
            <a:r>
              <a:rPr lang="en-US" sz="3200" b="1" dirty="0">
                <a:solidFill>
                  <a:schemeClr val="accent1"/>
                </a:solidFill>
                <a:latin typeface="Calibri (MS)" panose="020B0604020202020204" charset="0"/>
                <a:cs typeface="Calibri (MS)" panose="020B0604020202020204" charset="0"/>
              </a:rPr>
              <a:t> and Non-Qualifying Income</a:t>
            </a:r>
            <a:r>
              <a:rPr lang="en-US" sz="3200" dirty="0">
                <a:solidFill>
                  <a:schemeClr val="accent1"/>
                </a:solidFill>
                <a:latin typeface="Calibri (MS)" panose="020B0604020202020204" charset="0"/>
                <a:cs typeface="Calibri (MS)" panose="020B0604020202020204" charset="0"/>
              </a:rPr>
              <a:t> </a:t>
            </a:r>
            <a:endParaRPr lang="en-US" sz="4000" dirty="0">
              <a:solidFill>
                <a:schemeClr val="accent1"/>
              </a:solidFill>
              <a:latin typeface="Calibri (MS)" panose="020B0604020202020204" charset="0"/>
              <a:cs typeface="Calibri (MS)" panose="020B0604020202020204" charset="0"/>
            </a:endParaRPr>
          </a:p>
        </p:txBody>
      </p:sp>
      <p:sp>
        <p:nvSpPr>
          <p:cNvPr id="25" name="Freeform 4">
            <a:extLst>
              <a:ext uri="{FF2B5EF4-FFF2-40B4-BE49-F238E27FC236}">
                <a16:creationId xmlns:a16="http://schemas.microsoft.com/office/drawing/2014/main" id="{C7B74F22-9DFC-4CDA-4D07-7DCE8F3A7E39}"/>
              </a:ext>
            </a:extLst>
          </p:cNvPr>
          <p:cNvSpPr/>
          <p:nvPr/>
        </p:nvSpPr>
        <p:spPr>
          <a:xfrm>
            <a:off x="16611600" y="9550566"/>
            <a:ext cx="1412412" cy="622134"/>
          </a:xfrm>
          <a:custGeom>
            <a:avLst/>
            <a:gdLst/>
            <a:ahLst/>
            <a:cxnLst/>
            <a:rect l="l" t="t" r="r" b="b"/>
            <a:pathLst>
              <a:path w="1412412" h="622134">
                <a:moveTo>
                  <a:pt x="0" y="0"/>
                </a:moveTo>
                <a:lnTo>
                  <a:pt x="1412413" y="0"/>
                </a:lnTo>
                <a:lnTo>
                  <a:pt x="1412413" y="622134"/>
                </a:lnTo>
                <a:lnTo>
                  <a:pt x="0" y="622134"/>
                </a:lnTo>
                <a:lnTo>
                  <a:pt x="0" y="0"/>
                </a:lnTo>
                <a:close/>
              </a:path>
            </a:pathLst>
          </a:custGeom>
          <a:blipFill>
            <a:blip r:embed="rId3"/>
            <a:stretch>
              <a:fillRect/>
            </a:stretch>
          </a:blipFill>
        </p:spPr>
        <p:txBody>
          <a:bodyPr/>
          <a:lstStyle/>
          <a:p>
            <a:endParaRPr lang="en-GB" dirty="0"/>
          </a:p>
        </p:txBody>
      </p:sp>
      <p:sp>
        <p:nvSpPr>
          <p:cNvPr id="8" name="Slide Number Placeholder 8">
            <a:extLst>
              <a:ext uri="{FF2B5EF4-FFF2-40B4-BE49-F238E27FC236}">
                <a16:creationId xmlns:a16="http://schemas.microsoft.com/office/drawing/2014/main" id="{C548C077-3B34-D62C-0085-B03CE780E0B2}"/>
              </a:ext>
            </a:extLst>
          </p:cNvPr>
          <p:cNvSpPr txBox="1">
            <a:spLocks/>
          </p:cNvSpPr>
          <p:nvPr/>
        </p:nvSpPr>
        <p:spPr>
          <a:xfrm>
            <a:off x="8656526" y="9791700"/>
            <a:ext cx="34886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16</a:t>
            </a:fld>
            <a:endParaRPr lang="en-US" dirty="0"/>
          </a:p>
        </p:txBody>
      </p:sp>
      <p:sp>
        <p:nvSpPr>
          <p:cNvPr id="65" name="TextBox 64">
            <a:extLst>
              <a:ext uri="{FF2B5EF4-FFF2-40B4-BE49-F238E27FC236}">
                <a16:creationId xmlns:a16="http://schemas.microsoft.com/office/drawing/2014/main" id="{E0B1B7A6-60CA-153F-F47C-5D6F0ACAEFB3}"/>
              </a:ext>
            </a:extLst>
          </p:cNvPr>
          <p:cNvSpPr txBox="1"/>
          <p:nvPr/>
        </p:nvSpPr>
        <p:spPr>
          <a:xfrm>
            <a:off x="17505848" y="5811327"/>
            <a:ext cx="629752" cy="369332"/>
          </a:xfrm>
          <a:prstGeom prst="rect">
            <a:avLst/>
          </a:prstGeom>
          <a:noFill/>
        </p:spPr>
        <p:txBody>
          <a:bodyPr wrap="square" rtlCol="0">
            <a:spAutoFit/>
          </a:bodyPr>
          <a:lstStyle/>
          <a:p>
            <a:r>
              <a:rPr lang="en-GB" dirty="0">
                <a:solidFill>
                  <a:schemeClr val="bg1"/>
                </a:solidFill>
              </a:rPr>
              <a:t>QI</a:t>
            </a:r>
          </a:p>
        </p:txBody>
      </p:sp>
      <p:pic>
        <p:nvPicPr>
          <p:cNvPr id="11" name="Picture 10">
            <a:extLst>
              <a:ext uri="{FF2B5EF4-FFF2-40B4-BE49-F238E27FC236}">
                <a16:creationId xmlns:a16="http://schemas.microsoft.com/office/drawing/2014/main" id="{91B1E823-03B2-D56A-F26C-E420ABA771A0}"/>
              </a:ext>
            </a:extLst>
          </p:cNvPr>
          <p:cNvPicPr>
            <a:picLocks noChangeAspect="1"/>
          </p:cNvPicPr>
          <p:nvPr/>
        </p:nvPicPr>
        <p:blipFill>
          <a:blip r:embed="rId4"/>
          <a:stretch>
            <a:fillRect/>
          </a:stretch>
        </p:blipFill>
        <p:spPr>
          <a:xfrm>
            <a:off x="990600" y="1409700"/>
            <a:ext cx="14967338" cy="6629399"/>
          </a:xfrm>
          <a:prstGeom prst="rect">
            <a:avLst/>
          </a:prstGeom>
        </p:spPr>
      </p:pic>
      <p:sp>
        <p:nvSpPr>
          <p:cNvPr id="12" name="TextBox 11">
            <a:extLst>
              <a:ext uri="{FF2B5EF4-FFF2-40B4-BE49-F238E27FC236}">
                <a16:creationId xmlns:a16="http://schemas.microsoft.com/office/drawing/2014/main" id="{63D208C9-E48A-686A-F857-A01AA329798A}"/>
              </a:ext>
            </a:extLst>
          </p:cNvPr>
          <p:cNvSpPr txBox="1"/>
          <p:nvPr/>
        </p:nvSpPr>
        <p:spPr>
          <a:xfrm>
            <a:off x="990600" y="8115300"/>
            <a:ext cx="14967338" cy="923330"/>
          </a:xfrm>
          <a:prstGeom prst="rect">
            <a:avLst/>
          </a:prstGeom>
          <a:noFill/>
          <a:ln>
            <a:solidFill>
              <a:srgbClr val="FF0000"/>
            </a:solidFill>
          </a:ln>
        </p:spPr>
        <p:txBody>
          <a:bodyPr wrap="square" rtlCol="0">
            <a:spAutoFit/>
          </a:bodyPr>
          <a:lstStyle/>
          <a:p>
            <a:endParaRPr lang="en-GB" dirty="0">
              <a:solidFill>
                <a:srgbClr val="FF0000"/>
              </a:solidFill>
            </a:endParaRPr>
          </a:p>
          <a:p>
            <a:r>
              <a:rPr lang="en-GB" b="1" dirty="0">
                <a:solidFill>
                  <a:srgbClr val="FF0000"/>
                </a:solidFill>
              </a:rPr>
              <a:t>Note: Every Free Zone Person must consult the respective Free Zone Authority and check if the Free Zone is eligible for 0% Tax rate on its Qualifying Income</a:t>
            </a:r>
          </a:p>
          <a:p>
            <a:endParaRPr lang="en-GB" dirty="0">
              <a:solidFill>
                <a:srgbClr val="FF0000"/>
              </a:solidFill>
            </a:endParaRPr>
          </a:p>
        </p:txBody>
      </p:sp>
    </p:spTree>
    <p:extLst>
      <p:ext uri="{BB962C8B-B14F-4D97-AF65-F5344CB8AC3E}">
        <p14:creationId xmlns:p14="http://schemas.microsoft.com/office/powerpoint/2010/main" val="1969430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7AD9BD00-9DA2-595F-4FD2-14B3A501392A}"/>
              </a:ext>
            </a:extLst>
          </p:cNvPr>
          <p:cNvSpPr txBox="1"/>
          <p:nvPr/>
        </p:nvSpPr>
        <p:spPr>
          <a:xfrm>
            <a:off x="914400" y="114300"/>
            <a:ext cx="14967338" cy="789447"/>
          </a:xfrm>
          <a:prstGeom prst="rect">
            <a:avLst/>
          </a:prstGeom>
        </p:spPr>
        <p:txBody>
          <a:bodyPr wrap="square" lIns="0" tIns="0" rIns="0" bIns="0" rtlCol="0" anchor="t">
            <a:spAutoFit/>
          </a:bodyPr>
          <a:lstStyle/>
          <a:p>
            <a:pPr algn="just">
              <a:lnSpc>
                <a:spcPts val="6750"/>
              </a:lnSpc>
            </a:pPr>
            <a:r>
              <a:rPr lang="en-US" sz="3200" b="1" dirty="0">
                <a:solidFill>
                  <a:schemeClr val="accent1"/>
                </a:solidFill>
                <a:latin typeface="Calibri (MS)" panose="020B0604020202020204" charset="0"/>
                <a:cs typeface="Calibri (MS)" panose="020B0604020202020204" charset="0"/>
              </a:rPr>
              <a:t>Example on How to Determine </a:t>
            </a:r>
            <a:r>
              <a:rPr lang="en-US" sz="3200" b="1" dirty="0">
                <a:solidFill>
                  <a:schemeClr val="accent1"/>
                </a:solidFill>
                <a:latin typeface="Calibri (MS)" panose="020B0604020202020204" charset="0"/>
                <a:cs typeface="Calibri (MS)" panose="020B0604020202020204" charset="0"/>
                <a:hlinkClick r:id="rId2" action="ppaction://hlinksldjump">
                  <a:extLst>
                    <a:ext uri="{A12FA001-AC4F-418D-AE19-62706E023703}">
                      <ahyp:hlinkClr xmlns:ahyp="http://schemas.microsoft.com/office/drawing/2018/hyperlinkcolor" val="tx"/>
                    </a:ext>
                  </a:extLst>
                </a:hlinkClick>
              </a:rPr>
              <a:t>Qualifying Income</a:t>
            </a:r>
            <a:r>
              <a:rPr lang="en-US" sz="3200" b="1" dirty="0">
                <a:solidFill>
                  <a:schemeClr val="accent1"/>
                </a:solidFill>
                <a:latin typeface="Calibri (MS)" panose="020B0604020202020204" charset="0"/>
                <a:cs typeface="Calibri (MS)" panose="020B0604020202020204" charset="0"/>
              </a:rPr>
              <a:t> and Non-Qualifying Income </a:t>
            </a:r>
            <a:endParaRPr lang="en-US" sz="4000" b="1" dirty="0">
              <a:solidFill>
                <a:schemeClr val="accent1"/>
              </a:solidFill>
              <a:latin typeface="Calibri (MS)" panose="020B0604020202020204" charset="0"/>
              <a:cs typeface="Calibri (MS)" panose="020B0604020202020204" charset="0"/>
            </a:endParaRPr>
          </a:p>
        </p:txBody>
      </p:sp>
      <p:sp>
        <p:nvSpPr>
          <p:cNvPr id="25" name="Freeform 4">
            <a:extLst>
              <a:ext uri="{FF2B5EF4-FFF2-40B4-BE49-F238E27FC236}">
                <a16:creationId xmlns:a16="http://schemas.microsoft.com/office/drawing/2014/main" id="{C7B74F22-9DFC-4CDA-4D07-7DCE8F3A7E39}"/>
              </a:ext>
            </a:extLst>
          </p:cNvPr>
          <p:cNvSpPr/>
          <p:nvPr/>
        </p:nvSpPr>
        <p:spPr>
          <a:xfrm>
            <a:off x="16611600" y="9550566"/>
            <a:ext cx="1412412" cy="622134"/>
          </a:xfrm>
          <a:custGeom>
            <a:avLst/>
            <a:gdLst/>
            <a:ahLst/>
            <a:cxnLst/>
            <a:rect l="l" t="t" r="r" b="b"/>
            <a:pathLst>
              <a:path w="1412412" h="622134">
                <a:moveTo>
                  <a:pt x="0" y="0"/>
                </a:moveTo>
                <a:lnTo>
                  <a:pt x="1412413" y="0"/>
                </a:lnTo>
                <a:lnTo>
                  <a:pt x="1412413" y="622134"/>
                </a:lnTo>
                <a:lnTo>
                  <a:pt x="0" y="622134"/>
                </a:lnTo>
                <a:lnTo>
                  <a:pt x="0" y="0"/>
                </a:lnTo>
                <a:close/>
              </a:path>
            </a:pathLst>
          </a:custGeom>
          <a:blipFill>
            <a:blip r:embed="rId3"/>
            <a:stretch>
              <a:fillRect/>
            </a:stretch>
          </a:blipFill>
        </p:spPr>
        <p:txBody>
          <a:bodyPr/>
          <a:lstStyle/>
          <a:p>
            <a:endParaRPr lang="en-GB" dirty="0"/>
          </a:p>
        </p:txBody>
      </p:sp>
      <p:sp>
        <p:nvSpPr>
          <p:cNvPr id="8" name="Slide Number Placeholder 8">
            <a:extLst>
              <a:ext uri="{FF2B5EF4-FFF2-40B4-BE49-F238E27FC236}">
                <a16:creationId xmlns:a16="http://schemas.microsoft.com/office/drawing/2014/main" id="{C548C077-3B34-D62C-0085-B03CE780E0B2}"/>
              </a:ext>
            </a:extLst>
          </p:cNvPr>
          <p:cNvSpPr txBox="1">
            <a:spLocks/>
          </p:cNvSpPr>
          <p:nvPr/>
        </p:nvSpPr>
        <p:spPr>
          <a:xfrm>
            <a:off x="8656526" y="9791700"/>
            <a:ext cx="34886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17</a:t>
            </a:fld>
            <a:endParaRPr lang="en-US" dirty="0"/>
          </a:p>
        </p:txBody>
      </p:sp>
      <p:sp>
        <p:nvSpPr>
          <p:cNvPr id="65" name="TextBox 64">
            <a:extLst>
              <a:ext uri="{FF2B5EF4-FFF2-40B4-BE49-F238E27FC236}">
                <a16:creationId xmlns:a16="http://schemas.microsoft.com/office/drawing/2014/main" id="{E0B1B7A6-60CA-153F-F47C-5D6F0ACAEFB3}"/>
              </a:ext>
            </a:extLst>
          </p:cNvPr>
          <p:cNvSpPr txBox="1"/>
          <p:nvPr/>
        </p:nvSpPr>
        <p:spPr>
          <a:xfrm>
            <a:off x="17505848" y="5811327"/>
            <a:ext cx="629752" cy="369332"/>
          </a:xfrm>
          <a:prstGeom prst="rect">
            <a:avLst/>
          </a:prstGeom>
          <a:noFill/>
        </p:spPr>
        <p:txBody>
          <a:bodyPr wrap="square" rtlCol="0">
            <a:spAutoFit/>
          </a:bodyPr>
          <a:lstStyle/>
          <a:p>
            <a:r>
              <a:rPr lang="en-GB" dirty="0">
                <a:solidFill>
                  <a:schemeClr val="bg1"/>
                </a:solidFill>
              </a:rPr>
              <a:t>QI</a:t>
            </a:r>
          </a:p>
        </p:txBody>
      </p:sp>
      <p:sp>
        <p:nvSpPr>
          <p:cNvPr id="12" name="TextBox 11">
            <a:extLst>
              <a:ext uri="{FF2B5EF4-FFF2-40B4-BE49-F238E27FC236}">
                <a16:creationId xmlns:a16="http://schemas.microsoft.com/office/drawing/2014/main" id="{63D208C9-E48A-686A-F857-A01AA329798A}"/>
              </a:ext>
            </a:extLst>
          </p:cNvPr>
          <p:cNvSpPr txBox="1"/>
          <p:nvPr/>
        </p:nvSpPr>
        <p:spPr>
          <a:xfrm>
            <a:off x="990600" y="8334970"/>
            <a:ext cx="14967338" cy="923330"/>
          </a:xfrm>
          <a:prstGeom prst="rect">
            <a:avLst/>
          </a:prstGeom>
          <a:noFill/>
          <a:ln>
            <a:solidFill>
              <a:srgbClr val="FF0000"/>
            </a:solidFill>
          </a:ln>
        </p:spPr>
        <p:txBody>
          <a:bodyPr wrap="square" rtlCol="0">
            <a:spAutoFit/>
          </a:bodyPr>
          <a:lstStyle/>
          <a:p>
            <a:endParaRPr lang="en-GB" dirty="0">
              <a:solidFill>
                <a:srgbClr val="FF0000"/>
              </a:solidFill>
            </a:endParaRPr>
          </a:p>
          <a:p>
            <a:r>
              <a:rPr lang="en-GB" b="1" dirty="0">
                <a:solidFill>
                  <a:srgbClr val="FF0000"/>
                </a:solidFill>
              </a:rPr>
              <a:t>Note: Every Free Zone Person must consult the respective Free Zone Authority and check if the Free Zone is eligible for 0% Tax rate on its Qualifying Income</a:t>
            </a:r>
          </a:p>
          <a:p>
            <a:endParaRPr lang="en-GB" dirty="0">
              <a:solidFill>
                <a:srgbClr val="FF0000"/>
              </a:solidFill>
            </a:endParaRPr>
          </a:p>
        </p:txBody>
      </p:sp>
      <p:pic>
        <p:nvPicPr>
          <p:cNvPr id="10" name="Picture 9">
            <a:extLst>
              <a:ext uri="{FF2B5EF4-FFF2-40B4-BE49-F238E27FC236}">
                <a16:creationId xmlns:a16="http://schemas.microsoft.com/office/drawing/2014/main" id="{670C98B3-7FA8-442D-057D-53BC764702C2}"/>
              </a:ext>
            </a:extLst>
          </p:cNvPr>
          <p:cNvPicPr>
            <a:picLocks noChangeAspect="1"/>
          </p:cNvPicPr>
          <p:nvPr/>
        </p:nvPicPr>
        <p:blipFill>
          <a:blip r:embed="rId4"/>
          <a:stretch>
            <a:fillRect/>
          </a:stretch>
        </p:blipFill>
        <p:spPr>
          <a:xfrm>
            <a:off x="990600" y="1409700"/>
            <a:ext cx="14967338" cy="6705600"/>
          </a:xfrm>
          <a:prstGeom prst="rect">
            <a:avLst/>
          </a:prstGeom>
        </p:spPr>
      </p:pic>
    </p:spTree>
    <p:extLst>
      <p:ext uri="{BB962C8B-B14F-4D97-AF65-F5344CB8AC3E}">
        <p14:creationId xmlns:p14="http://schemas.microsoft.com/office/powerpoint/2010/main" val="2939165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028700" y="1714500"/>
            <a:ext cx="709476" cy="1013537"/>
          </a:xfrm>
          <a:custGeom>
            <a:avLst/>
            <a:gdLst/>
            <a:ahLst/>
            <a:cxnLst/>
            <a:rect l="l" t="t" r="r" b="b"/>
            <a:pathLst>
              <a:path w="709476" h="1013537">
                <a:moveTo>
                  <a:pt x="0" y="0"/>
                </a:moveTo>
                <a:lnTo>
                  <a:pt x="709476" y="0"/>
                </a:lnTo>
                <a:lnTo>
                  <a:pt x="709476" y="1013537"/>
                </a:lnTo>
                <a:lnTo>
                  <a:pt x="0" y="10135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a:grpSpLocks noChangeAspect="1"/>
          </p:cNvGrpSpPr>
          <p:nvPr/>
        </p:nvGrpSpPr>
        <p:grpSpPr>
          <a:xfrm>
            <a:off x="1065256" y="1762125"/>
            <a:ext cx="636365" cy="636362"/>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00000">
                <a:alpha val="0"/>
              </a:srgbClr>
            </a:solidFill>
            <a:ln w="12700">
              <a:solidFill>
                <a:srgbClr val="000000"/>
              </a:solidFill>
            </a:ln>
          </p:spPr>
        </p:sp>
      </p:grpSp>
      <p:sp>
        <p:nvSpPr>
          <p:cNvPr id="6" name="Freeform 6"/>
          <p:cNvSpPr/>
          <p:nvPr/>
        </p:nvSpPr>
        <p:spPr>
          <a:xfrm>
            <a:off x="1065256" y="1762125"/>
            <a:ext cx="636362" cy="636362"/>
          </a:xfrm>
          <a:custGeom>
            <a:avLst/>
            <a:gdLst/>
            <a:ahLst/>
            <a:cxnLst/>
            <a:rect l="l" t="t" r="r" b="b"/>
            <a:pathLst>
              <a:path w="636362" h="636362">
                <a:moveTo>
                  <a:pt x="0" y="0"/>
                </a:moveTo>
                <a:lnTo>
                  <a:pt x="636362" y="0"/>
                </a:lnTo>
                <a:lnTo>
                  <a:pt x="636362" y="636362"/>
                </a:lnTo>
                <a:lnTo>
                  <a:pt x="0" y="6363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028700" y="3194762"/>
            <a:ext cx="709476" cy="1013537"/>
          </a:xfrm>
          <a:custGeom>
            <a:avLst/>
            <a:gdLst/>
            <a:ahLst/>
            <a:cxnLst/>
            <a:rect l="l" t="t" r="r" b="b"/>
            <a:pathLst>
              <a:path w="709476" h="1013537">
                <a:moveTo>
                  <a:pt x="0" y="0"/>
                </a:moveTo>
                <a:lnTo>
                  <a:pt x="709476" y="0"/>
                </a:lnTo>
                <a:lnTo>
                  <a:pt x="709476" y="1013538"/>
                </a:lnTo>
                <a:lnTo>
                  <a:pt x="0" y="1013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8" name="Group 8"/>
          <p:cNvGrpSpPr>
            <a:grpSpLocks noChangeAspect="1"/>
          </p:cNvGrpSpPr>
          <p:nvPr/>
        </p:nvGrpSpPr>
        <p:grpSpPr>
          <a:xfrm>
            <a:off x="1065256" y="3242387"/>
            <a:ext cx="636365" cy="636362"/>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00000">
                <a:alpha val="0"/>
              </a:srgbClr>
            </a:solidFill>
            <a:ln w="12700">
              <a:solidFill>
                <a:srgbClr val="000000"/>
              </a:solidFill>
            </a:ln>
          </p:spPr>
        </p:sp>
      </p:grpSp>
      <p:sp>
        <p:nvSpPr>
          <p:cNvPr id="10" name="Freeform 10"/>
          <p:cNvSpPr/>
          <p:nvPr/>
        </p:nvSpPr>
        <p:spPr>
          <a:xfrm>
            <a:off x="1065256" y="3242387"/>
            <a:ext cx="636362" cy="636362"/>
          </a:xfrm>
          <a:custGeom>
            <a:avLst/>
            <a:gdLst/>
            <a:ahLst/>
            <a:cxnLst/>
            <a:rect l="l" t="t" r="r" b="b"/>
            <a:pathLst>
              <a:path w="636362" h="636362">
                <a:moveTo>
                  <a:pt x="0" y="0"/>
                </a:moveTo>
                <a:lnTo>
                  <a:pt x="636362" y="0"/>
                </a:lnTo>
                <a:lnTo>
                  <a:pt x="636362" y="636363"/>
                </a:lnTo>
                <a:lnTo>
                  <a:pt x="0" y="6363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1065256" y="4675024"/>
            <a:ext cx="709476" cy="1013537"/>
          </a:xfrm>
          <a:custGeom>
            <a:avLst/>
            <a:gdLst/>
            <a:ahLst/>
            <a:cxnLst/>
            <a:rect l="l" t="t" r="r" b="b"/>
            <a:pathLst>
              <a:path w="709476" h="1013537">
                <a:moveTo>
                  <a:pt x="0" y="0"/>
                </a:moveTo>
                <a:lnTo>
                  <a:pt x="709476" y="0"/>
                </a:lnTo>
                <a:lnTo>
                  <a:pt x="709476" y="1013538"/>
                </a:lnTo>
                <a:lnTo>
                  <a:pt x="0" y="10135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2" name="Group 12"/>
          <p:cNvGrpSpPr>
            <a:grpSpLocks noChangeAspect="1"/>
          </p:cNvGrpSpPr>
          <p:nvPr/>
        </p:nvGrpSpPr>
        <p:grpSpPr>
          <a:xfrm>
            <a:off x="1101811" y="4722650"/>
            <a:ext cx="636365" cy="636362"/>
            <a:chOff x="0" y="0"/>
            <a:chExt cx="6350000" cy="6349975"/>
          </a:xfrm>
        </p:grpSpPr>
        <p:sp>
          <p:nvSpPr>
            <p:cNvPr id="13" name="Freeform 1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00000">
                <a:alpha val="0"/>
              </a:srgbClr>
            </a:solidFill>
            <a:ln w="12700">
              <a:solidFill>
                <a:srgbClr val="000000"/>
              </a:solidFill>
            </a:ln>
          </p:spPr>
        </p:sp>
      </p:grpSp>
      <p:sp>
        <p:nvSpPr>
          <p:cNvPr id="14" name="Freeform 14"/>
          <p:cNvSpPr/>
          <p:nvPr/>
        </p:nvSpPr>
        <p:spPr>
          <a:xfrm>
            <a:off x="1101811" y="4722650"/>
            <a:ext cx="644418" cy="636362"/>
          </a:xfrm>
          <a:custGeom>
            <a:avLst/>
            <a:gdLst/>
            <a:ahLst/>
            <a:cxnLst/>
            <a:rect l="l" t="t" r="r" b="b"/>
            <a:pathLst>
              <a:path w="644418" h="636362">
                <a:moveTo>
                  <a:pt x="0" y="0"/>
                </a:moveTo>
                <a:lnTo>
                  <a:pt x="644418" y="0"/>
                </a:lnTo>
                <a:lnTo>
                  <a:pt x="644418" y="636362"/>
                </a:lnTo>
                <a:lnTo>
                  <a:pt x="0" y="6363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6" name="TextBox 16"/>
          <p:cNvSpPr txBox="1"/>
          <p:nvPr/>
        </p:nvSpPr>
        <p:spPr>
          <a:xfrm>
            <a:off x="2099837" y="3366251"/>
            <a:ext cx="8248814" cy="670560"/>
          </a:xfrm>
          <a:prstGeom prst="rect">
            <a:avLst/>
          </a:prstGeom>
        </p:spPr>
        <p:txBody>
          <a:bodyPr lIns="0" tIns="0" rIns="0" bIns="0" rtlCol="0" anchor="t">
            <a:spAutoFit/>
          </a:bodyPr>
          <a:lstStyle/>
          <a:p>
            <a:pPr>
              <a:lnSpc>
                <a:spcPts val="2400"/>
              </a:lnSpc>
            </a:pPr>
            <a:r>
              <a:rPr lang="en-US" sz="2400">
                <a:solidFill>
                  <a:srgbClr val="000000"/>
                </a:solidFill>
                <a:latin typeface="Calibri (MS)"/>
              </a:rPr>
              <a:t>3507 Res-Cowork 02, Level 35, Al Maqam Tower, ADGM Square, Al Maryah Island, Abu Dhabi, </a:t>
            </a:r>
            <a:r>
              <a:rPr lang="en-US" sz="2400">
                <a:solidFill>
                  <a:srgbClr val="000000"/>
                </a:solidFill>
                <a:latin typeface="Calibri (MS) Bold"/>
              </a:rPr>
              <a:t>UAE</a:t>
            </a:r>
          </a:p>
        </p:txBody>
      </p:sp>
      <p:sp>
        <p:nvSpPr>
          <p:cNvPr id="17" name="TextBox 17"/>
          <p:cNvSpPr txBox="1"/>
          <p:nvPr/>
        </p:nvSpPr>
        <p:spPr>
          <a:xfrm>
            <a:off x="2136392" y="2038389"/>
            <a:ext cx="5436603" cy="670560"/>
          </a:xfrm>
          <a:prstGeom prst="rect">
            <a:avLst/>
          </a:prstGeom>
        </p:spPr>
        <p:txBody>
          <a:bodyPr lIns="0" tIns="0" rIns="0" bIns="0" rtlCol="0" anchor="t">
            <a:spAutoFit/>
          </a:bodyPr>
          <a:lstStyle/>
          <a:p>
            <a:pPr>
              <a:lnSpc>
                <a:spcPts val="2400"/>
              </a:lnSpc>
            </a:pPr>
            <a:r>
              <a:rPr lang="en-US" sz="2400">
                <a:solidFill>
                  <a:srgbClr val="000000"/>
                </a:solidFill>
                <a:latin typeface="Calibri (MS) Bold"/>
              </a:rPr>
              <a:t>Headquarters: </a:t>
            </a:r>
            <a:r>
              <a:rPr lang="en-US" sz="2400">
                <a:solidFill>
                  <a:srgbClr val="000000"/>
                </a:solidFill>
                <a:latin typeface="Calibri (MS)"/>
              </a:rPr>
              <a:t>Suite 301, Building 2,</a:t>
            </a:r>
          </a:p>
          <a:p>
            <a:pPr>
              <a:lnSpc>
                <a:spcPts val="2400"/>
              </a:lnSpc>
            </a:pPr>
            <a:r>
              <a:rPr lang="en-US" sz="2400">
                <a:solidFill>
                  <a:srgbClr val="000000"/>
                </a:solidFill>
                <a:latin typeface="Calibri (MS)"/>
              </a:rPr>
              <a:t>Bay Square, Business Bay, Dubai, </a:t>
            </a:r>
            <a:r>
              <a:rPr lang="en-US" sz="2400">
                <a:solidFill>
                  <a:srgbClr val="000000"/>
                </a:solidFill>
                <a:latin typeface="Calibri (MS) Bold"/>
              </a:rPr>
              <a:t>UAE</a:t>
            </a:r>
          </a:p>
        </p:txBody>
      </p:sp>
      <p:sp>
        <p:nvSpPr>
          <p:cNvPr id="18" name="TextBox 18"/>
          <p:cNvSpPr txBox="1"/>
          <p:nvPr/>
        </p:nvSpPr>
        <p:spPr>
          <a:xfrm>
            <a:off x="2136392" y="4779761"/>
            <a:ext cx="8248814" cy="670560"/>
          </a:xfrm>
          <a:prstGeom prst="rect">
            <a:avLst/>
          </a:prstGeom>
        </p:spPr>
        <p:txBody>
          <a:bodyPr lIns="0" tIns="0" rIns="0" bIns="0" rtlCol="0" anchor="t">
            <a:spAutoFit/>
          </a:bodyPr>
          <a:lstStyle/>
          <a:p>
            <a:pPr>
              <a:lnSpc>
                <a:spcPts val="2400"/>
              </a:lnSpc>
            </a:pPr>
            <a:r>
              <a:rPr lang="en-US" sz="2400">
                <a:solidFill>
                  <a:srgbClr val="000000"/>
                </a:solidFill>
                <a:latin typeface="Calibri (MS)"/>
              </a:rPr>
              <a:t>KPI Suite Tech, 406 Suprabat,</a:t>
            </a:r>
          </a:p>
          <a:p>
            <a:pPr>
              <a:lnSpc>
                <a:spcPts val="2400"/>
              </a:lnSpc>
            </a:pPr>
            <a:r>
              <a:rPr lang="en-US" sz="2400">
                <a:solidFill>
                  <a:srgbClr val="000000"/>
                </a:solidFill>
                <a:latin typeface="Calibri (MS)"/>
              </a:rPr>
              <a:t>Kapikad, Mangalore, </a:t>
            </a:r>
            <a:r>
              <a:rPr lang="en-US" sz="2400">
                <a:solidFill>
                  <a:srgbClr val="000000"/>
                </a:solidFill>
                <a:latin typeface="Calibri (MS) Bold"/>
              </a:rPr>
              <a:t>India</a:t>
            </a:r>
          </a:p>
        </p:txBody>
      </p:sp>
      <p:sp>
        <p:nvSpPr>
          <p:cNvPr id="19" name="Freeform 19"/>
          <p:cNvSpPr/>
          <p:nvPr/>
        </p:nvSpPr>
        <p:spPr>
          <a:xfrm>
            <a:off x="1101811" y="6155287"/>
            <a:ext cx="709476" cy="1013537"/>
          </a:xfrm>
          <a:custGeom>
            <a:avLst/>
            <a:gdLst/>
            <a:ahLst/>
            <a:cxnLst/>
            <a:rect l="l" t="t" r="r" b="b"/>
            <a:pathLst>
              <a:path w="709476" h="1013537">
                <a:moveTo>
                  <a:pt x="0" y="0"/>
                </a:moveTo>
                <a:lnTo>
                  <a:pt x="709476" y="0"/>
                </a:lnTo>
                <a:lnTo>
                  <a:pt x="709476" y="1013537"/>
                </a:lnTo>
                <a:lnTo>
                  <a:pt x="0" y="10135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20" name="Group 20"/>
          <p:cNvGrpSpPr>
            <a:grpSpLocks noChangeAspect="1"/>
          </p:cNvGrpSpPr>
          <p:nvPr/>
        </p:nvGrpSpPr>
        <p:grpSpPr>
          <a:xfrm>
            <a:off x="1138367" y="6202912"/>
            <a:ext cx="636365" cy="636362"/>
            <a:chOff x="0" y="0"/>
            <a:chExt cx="6350000" cy="6349975"/>
          </a:xfrm>
        </p:grpSpPr>
        <p:sp>
          <p:nvSpPr>
            <p:cNvPr id="21" name="Freeform 21"/>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00000">
                <a:alpha val="0"/>
              </a:srgbClr>
            </a:solidFill>
            <a:ln w="12700">
              <a:solidFill>
                <a:srgbClr val="000000"/>
              </a:solidFill>
            </a:ln>
          </p:spPr>
        </p:sp>
      </p:grpSp>
      <p:sp>
        <p:nvSpPr>
          <p:cNvPr id="22" name="TextBox 22"/>
          <p:cNvSpPr txBox="1"/>
          <p:nvPr/>
        </p:nvSpPr>
        <p:spPr>
          <a:xfrm>
            <a:off x="2172948" y="6260023"/>
            <a:ext cx="8248814" cy="312073"/>
          </a:xfrm>
          <a:prstGeom prst="rect">
            <a:avLst/>
          </a:prstGeom>
        </p:spPr>
        <p:txBody>
          <a:bodyPr lIns="0" tIns="0" rIns="0" bIns="0" rtlCol="0" anchor="t">
            <a:spAutoFit/>
          </a:bodyPr>
          <a:lstStyle/>
          <a:p>
            <a:pPr>
              <a:lnSpc>
                <a:spcPts val="2400"/>
              </a:lnSpc>
            </a:pPr>
            <a:r>
              <a:rPr lang="en-US" sz="2400" dirty="0">
                <a:solidFill>
                  <a:srgbClr val="000000"/>
                </a:solidFill>
                <a:latin typeface="Calibri (MS)"/>
              </a:rPr>
              <a:t>Kingdom of Saudi Arabia (KSA)</a:t>
            </a:r>
          </a:p>
        </p:txBody>
      </p:sp>
      <p:sp>
        <p:nvSpPr>
          <p:cNvPr id="23" name="Freeform 23"/>
          <p:cNvSpPr/>
          <p:nvPr/>
        </p:nvSpPr>
        <p:spPr>
          <a:xfrm>
            <a:off x="1126404" y="6190947"/>
            <a:ext cx="660291" cy="660291"/>
          </a:xfrm>
          <a:custGeom>
            <a:avLst/>
            <a:gdLst/>
            <a:ahLst/>
            <a:cxnLst/>
            <a:rect l="l" t="t" r="r" b="b"/>
            <a:pathLst>
              <a:path w="660291" h="660291">
                <a:moveTo>
                  <a:pt x="0" y="0"/>
                </a:moveTo>
                <a:lnTo>
                  <a:pt x="660291" y="0"/>
                </a:lnTo>
                <a:lnTo>
                  <a:pt x="660291" y="660292"/>
                </a:lnTo>
                <a:lnTo>
                  <a:pt x="0" y="66029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4" name="Freeform 4">
            <a:extLst>
              <a:ext uri="{FF2B5EF4-FFF2-40B4-BE49-F238E27FC236}">
                <a16:creationId xmlns:a16="http://schemas.microsoft.com/office/drawing/2014/main" id="{9E1E5978-5C90-C796-2D01-1D5D1FC2D535}"/>
              </a:ext>
            </a:extLst>
          </p:cNvPr>
          <p:cNvSpPr/>
          <p:nvPr/>
        </p:nvSpPr>
        <p:spPr>
          <a:xfrm>
            <a:off x="16611600" y="9550566"/>
            <a:ext cx="1412412" cy="622134"/>
          </a:xfrm>
          <a:custGeom>
            <a:avLst/>
            <a:gdLst/>
            <a:ahLst/>
            <a:cxnLst/>
            <a:rect l="l" t="t" r="r" b="b"/>
            <a:pathLst>
              <a:path w="1412412" h="622134">
                <a:moveTo>
                  <a:pt x="0" y="0"/>
                </a:moveTo>
                <a:lnTo>
                  <a:pt x="1412413" y="0"/>
                </a:lnTo>
                <a:lnTo>
                  <a:pt x="1412413" y="622134"/>
                </a:lnTo>
                <a:lnTo>
                  <a:pt x="0" y="622134"/>
                </a:lnTo>
                <a:lnTo>
                  <a:pt x="0" y="0"/>
                </a:lnTo>
                <a:close/>
              </a:path>
            </a:pathLst>
          </a:custGeom>
          <a:blipFill>
            <a:blip r:embed="rId12"/>
            <a:stretch>
              <a:fillRect/>
            </a:stretch>
          </a:blipFill>
        </p:spPr>
        <p:txBody>
          <a:bodyPr/>
          <a:lstStyle/>
          <a:p>
            <a:endParaRPr lang="en-GB" dirty="0"/>
          </a:p>
        </p:txBody>
      </p:sp>
      <p:sp>
        <p:nvSpPr>
          <p:cNvPr id="25" name="TextBox 5">
            <a:extLst>
              <a:ext uri="{FF2B5EF4-FFF2-40B4-BE49-F238E27FC236}">
                <a16:creationId xmlns:a16="http://schemas.microsoft.com/office/drawing/2014/main" id="{712A986C-44AD-51FE-011A-D0B72A4A5278}"/>
              </a:ext>
            </a:extLst>
          </p:cNvPr>
          <p:cNvSpPr txBox="1"/>
          <p:nvPr/>
        </p:nvSpPr>
        <p:spPr>
          <a:xfrm>
            <a:off x="1028700" y="806725"/>
            <a:ext cx="11562680" cy="789447"/>
          </a:xfrm>
          <a:prstGeom prst="rect">
            <a:avLst/>
          </a:prstGeom>
        </p:spPr>
        <p:txBody>
          <a:bodyPr lIns="0" tIns="0" rIns="0" bIns="0" rtlCol="0" anchor="t">
            <a:spAutoFit/>
          </a:bodyPr>
          <a:lstStyle/>
          <a:p>
            <a:pPr algn="just">
              <a:lnSpc>
                <a:spcPts val="6750"/>
              </a:lnSpc>
            </a:pPr>
            <a:r>
              <a:rPr lang="en-US" sz="4000" dirty="0">
                <a:solidFill>
                  <a:srgbClr val="1768AB"/>
                </a:solidFill>
                <a:latin typeface="Calibri (MS)" panose="020B0604020202020204" charset="0"/>
                <a:cs typeface="Calibri (MS)" panose="020B0604020202020204" charset="0"/>
              </a:rPr>
              <a:t>Our Offices</a:t>
            </a:r>
          </a:p>
        </p:txBody>
      </p:sp>
      <p:sp>
        <p:nvSpPr>
          <p:cNvPr id="15" name="Slide Number Placeholder 14">
            <a:extLst>
              <a:ext uri="{FF2B5EF4-FFF2-40B4-BE49-F238E27FC236}">
                <a16:creationId xmlns:a16="http://schemas.microsoft.com/office/drawing/2014/main" id="{7B690C0B-027B-9CCE-4B53-98335D0881D4}"/>
              </a:ext>
            </a:extLst>
          </p:cNvPr>
          <p:cNvSpPr>
            <a:spLocks noGrp="1"/>
          </p:cNvSpPr>
          <p:nvPr>
            <p:ph type="sldNum" sz="quarter" idx="12"/>
          </p:nvPr>
        </p:nvSpPr>
        <p:spPr>
          <a:xfrm>
            <a:off x="7555066" y="9368003"/>
            <a:ext cx="2133600" cy="365125"/>
          </a:xfrm>
        </p:spPr>
        <p:txBody>
          <a:bodyPr/>
          <a:lstStyle/>
          <a:p>
            <a:fld id="{B6F15528-21DE-4FAA-801E-634DDDAF4B2B}" type="slidenum">
              <a:rPr lang="en-US" smtClean="0"/>
              <a:pPr/>
              <a:t>18</a:t>
            </a:fld>
            <a:endParaRPr lang="en-US"/>
          </a:p>
        </p:txBody>
      </p:sp>
      <p:sp>
        <p:nvSpPr>
          <p:cNvPr id="2" name="Freeform 19">
            <a:extLst>
              <a:ext uri="{FF2B5EF4-FFF2-40B4-BE49-F238E27FC236}">
                <a16:creationId xmlns:a16="http://schemas.microsoft.com/office/drawing/2014/main" id="{BECF333B-9E63-D360-D72C-A20B54BBC2DD}"/>
              </a:ext>
            </a:extLst>
          </p:cNvPr>
          <p:cNvSpPr/>
          <p:nvPr/>
        </p:nvSpPr>
        <p:spPr>
          <a:xfrm>
            <a:off x="1066800" y="7505700"/>
            <a:ext cx="709476" cy="1013537"/>
          </a:xfrm>
          <a:custGeom>
            <a:avLst/>
            <a:gdLst/>
            <a:ahLst/>
            <a:cxnLst/>
            <a:rect l="l" t="t" r="r" b="b"/>
            <a:pathLst>
              <a:path w="709476" h="1013537">
                <a:moveTo>
                  <a:pt x="0" y="0"/>
                </a:moveTo>
                <a:lnTo>
                  <a:pt x="709476" y="0"/>
                </a:lnTo>
                <a:lnTo>
                  <a:pt x="709476" y="1013537"/>
                </a:lnTo>
                <a:lnTo>
                  <a:pt x="0" y="10135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E"/>
          </a:p>
        </p:txBody>
      </p:sp>
      <p:sp>
        <p:nvSpPr>
          <p:cNvPr id="29" name="TextBox 22">
            <a:extLst>
              <a:ext uri="{FF2B5EF4-FFF2-40B4-BE49-F238E27FC236}">
                <a16:creationId xmlns:a16="http://schemas.microsoft.com/office/drawing/2014/main" id="{FA7CE793-B8F0-D4CE-FCFF-2F7708AD44BB}"/>
              </a:ext>
            </a:extLst>
          </p:cNvPr>
          <p:cNvSpPr txBox="1"/>
          <p:nvPr/>
        </p:nvSpPr>
        <p:spPr>
          <a:xfrm>
            <a:off x="2063978" y="7565104"/>
            <a:ext cx="8248814" cy="312073"/>
          </a:xfrm>
          <a:prstGeom prst="rect">
            <a:avLst/>
          </a:prstGeom>
        </p:spPr>
        <p:txBody>
          <a:bodyPr lIns="0" tIns="0" rIns="0" bIns="0" rtlCol="0" anchor="t">
            <a:spAutoFit/>
          </a:bodyPr>
          <a:lstStyle/>
          <a:p>
            <a:pPr>
              <a:lnSpc>
                <a:spcPts val="2400"/>
              </a:lnSpc>
            </a:pPr>
            <a:r>
              <a:rPr lang="en-US" sz="2400" dirty="0">
                <a:solidFill>
                  <a:srgbClr val="000000"/>
                </a:solidFill>
                <a:latin typeface="Calibri (MS)"/>
              </a:rPr>
              <a:t>United States of America (USA)</a:t>
            </a:r>
          </a:p>
        </p:txBody>
      </p:sp>
      <p:sp>
        <p:nvSpPr>
          <p:cNvPr id="35" name="Oval 34">
            <a:extLst>
              <a:ext uri="{FF2B5EF4-FFF2-40B4-BE49-F238E27FC236}">
                <a16:creationId xmlns:a16="http://schemas.microsoft.com/office/drawing/2014/main" id="{6CB78781-C78F-DFB5-075F-605FACED58C7}"/>
              </a:ext>
            </a:extLst>
          </p:cNvPr>
          <p:cNvSpPr/>
          <p:nvPr/>
        </p:nvSpPr>
        <p:spPr>
          <a:xfrm>
            <a:off x="1091531" y="7547777"/>
            <a:ext cx="658800" cy="658800"/>
          </a:xfrm>
          <a:prstGeom prst="ellipse">
            <a:avLst/>
          </a:prstGeom>
          <a:blipFill>
            <a:blip r:embed="rId13"/>
            <a:stretch>
              <a:fillRect/>
            </a:stretch>
          </a:blip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6799708" y="1055075"/>
            <a:ext cx="844062" cy="211015"/>
          </a:xfrm>
          <a:custGeom>
            <a:avLst/>
            <a:gdLst/>
            <a:ahLst/>
            <a:cxnLst/>
            <a:rect l="l" t="t" r="r" b="b"/>
            <a:pathLst>
              <a:path w="844062" h="211015">
                <a:moveTo>
                  <a:pt x="0" y="0"/>
                </a:moveTo>
                <a:lnTo>
                  <a:pt x="844061" y="0"/>
                </a:lnTo>
                <a:lnTo>
                  <a:pt x="844061" y="211015"/>
                </a:lnTo>
                <a:lnTo>
                  <a:pt x="0" y="2110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AutoShape 4"/>
          <p:cNvSpPr/>
          <p:nvPr/>
        </p:nvSpPr>
        <p:spPr>
          <a:xfrm>
            <a:off x="1028700" y="3304134"/>
            <a:ext cx="2261045" cy="0"/>
          </a:xfrm>
          <a:prstGeom prst="line">
            <a:avLst/>
          </a:prstGeom>
          <a:ln w="104775" cap="rnd">
            <a:solidFill>
              <a:srgbClr val="FFFFFF"/>
            </a:solidFill>
            <a:prstDash val="solid"/>
            <a:headEnd type="none" w="sm" len="sm"/>
            <a:tailEnd type="none" w="sm" len="sm"/>
          </a:ln>
        </p:spPr>
      </p:sp>
      <p:sp>
        <p:nvSpPr>
          <p:cNvPr id="5" name="TextBox 5"/>
          <p:cNvSpPr txBox="1"/>
          <p:nvPr/>
        </p:nvSpPr>
        <p:spPr>
          <a:xfrm>
            <a:off x="12155670" y="9296400"/>
            <a:ext cx="5066068" cy="271160"/>
          </a:xfrm>
          <a:prstGeom prst="rect">
            <a:avLst/>
          </a:prstGeom>
        </p:spPr>
        <p:txBody>
          <a:bodyPr lIns="0" tIns="0" rIns="0" bIns="0" rtlCol="0" anchor="t">
            <a:spAutoFit/>
          </a:bodyPr>
          <a:lstStyle/>
          <a:p>
            <a:pPr marL="0" lvl="0" indent="0" algn="r">
              <a:lnSpc>
                <a:spcPts val="2050"/>
              </a:lnSpc>
              <a:spcBef>
                <a:spcPct val="0"/>
              </a:spcBef>
            </a:pPr>
            <a:r>
              <a:rPr lang="en-US" sz="2050" u="none">
                <a:solidFill>
                  <a:srgbClr val="FFFFFF"/>
                </a:solidFill>
                <a:latin typeface="Montserrat"/>
              </a:rPr>
              <a:t>Presented By : Larana Corporate</a:t>
            </a:r>
          </a:p>
        </p:txBody>
      </p:sp>
      <p:sp>
        <p:nvSpPr>
          <p:cNvPr id="6" name="TextBox 6"/>
          <p:cNvSpPr txBox="1"/>
          <p:nvPr/>
        </p:nvSpPr>
        <p:spPr>
          <a:xfrm>
            <a:off x="1028700" y="9296400"/>
            <a:ext cx="5099376" cy="271160"/>
          </a:xfrm>
          <a:prstGeom prst="rect">
            <a:avLst/>
          </a:prstGeom>
        </p:spPr>
        <p:txBody>
          <a:bodyPr lIns="0" tIns="0" rIns="0" bIns="0" rtlCol="0" anchor="t">
            <a:spAutoFit/>
          </a:bodyPr>
          <a:lstStyle/>
          <a:p>
            <a:pPr>
              <a:lnSpc>
                <a:spcPts val="2050"/>
              </a:lnSpc>
            </a:pPr>
            <a:r>
              <a:rPr lang="en-US" sz="2050">
                <a:solidFill>
                  <a:srgbClr val="FFFFFF"/>
                </a:solidFill>
                <a:latin typeface="Montserrat"/>
              </a:rPr>
              <a:t>www.reallygreatsite.com</a:t>
            </a:r>
          </a:p>
        </p:txBody>
      </p:sp>
      <p:sp>
        <p:nvSpPr>
          <p:cNvPr id="7" name="Freeform 7"/>
          <p:cNvSpPr/>
          <p:nvPr/>
        </p:nvSpPr>
        <p:spPr>
          <a:xfrm>
            <a:off x="5449345" y="3251746"/>
            <a:ext cx="7389311" cy="3254816"/>
          </a:xfrm>
          <a:custGeom>
            <a:avLst/>
            <a:gdLst/>
            <a:ahLst/>
            <a:cxnLst/>
            <a:rect l="l" t="t" r="r" b="b"/>
            <a:pathLst>
              <a:path w="7389311" h="3254816">
                <a:moveTo>
                  <a:pt x="0" y="0"/>
                </a:moveTo>
                <a:lnTo>
                  <a:pt x="7389310" y="0"/>
                </a:lnTo>
                <a:lnTo>
                  <a:pt x="7389310" y="3254816"/>
                </a:lnTo>
                <a:lnTo>
                  <a:pt x="0" y="3254816"/>
                </a:lnTo>
                <a:lnTo>
                  <a:pt x="0" y="0"/>
                </a:lnTo>
                <a:close/>
              </a:path>
            </a:pathLst>
          </a:custGeom>
          <a:blipFill>
            <a:blip r:embed="rId4"/>
            <a:stretch>
              <a:fillRect/>
            </a:stretch>
          </a:blipFill>
        </p:spPr>
      </p:sp>
      <p:sp>
        <p:nvSpPr>
          <p:cNvPr id="8" name="Slide Number Placeholder 7">
            <a:extLst>
              <a:ext uri="{FF2B5EF4-FFF2-40B4-BE49-F238E27FC236}">
                <a16:creationId xmlns:a16="http://schemas.microsoft.com/office/drawing/2014/main" id="{D08CA00E-0D74-562E-8597-DCB226B50CF3}"/>
              </a:ext>
            </a:extLst>
          </p:cNvPr>
          <p:cNvSpPr>
            <a:spLocks noGrp="1"/>
          </p:cNvSpPr>
          <p:nvPr>
            <p:ph type="sldNum" sz="quarter" idx="12"/>
          </p:nvPr>
        </p:nvSpPr>
        <p:spPr>
          <a:xfrm>
            <a:off x="6858000" y="9064614"/>
            <a:ext cx="2133600" cy="365125"/>
          </a:xfrm>
        </p:spPr>
        <p:txBody>
          <a:bodyPr/>
          <a:lstStyle/>
          <a:p>
            <a:fld id="{B6F15528-21DE-4FAA-801E-634DDDAF4B2B}"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a:extLst>
              <a:ext uri="{FF2B5EF4-FFF2-40B4-BE49-F238E27FC236}">
                <a16:creationId xmlns:a16="http://schemas.microsoft.com/office/drawing/2014/main" id="{08C91AFB-DBCE-FADC-7702-92B7BF3CDF82}"/>
              </a:ext>
            </a:extLst>
          </p:cNvPr>
          <p:cNvSpPr txBox="1"/>
          <p:nvPr/>
        </p:nvSpPr>
        <p:spPr>
          <a:xfrm>
            <a:off x="934120" y="2450811"/>
            <a:ext cx="11562680" cy="3378489"/>
          </a:xfrm>
          <a:prstGeom prst="rect">
            <a:avLst/>
          </a:prstGeom>
        </p:spPr>
        <p:txBody>
          <a:bodyPr lIns="0" tIns="0" rIns="0" bIns="0" rtlCol="0" anchor="t">
            <a:spAutoFit/>
          </a:bodyPr>
          <a:lstStyle/>
          <a:p>
            <a:pPr algn="just">
              <a:lnSpc>
                <a:spcPts val="6750"/>
              </a:lnSpc>
            </a:pPr>
            <a:r>
              <a:rPr lang="en-US" sz="4000" u="sng" dirty="0">
                <a:solidFill>
                  <a:schemeClr val="accent1"/>
                </a:solidFill>
                <a:latin typeface="Calibri (MS)" panose="020B0604020202020204" charset="0"/>
                <a:cs typeface="Calibri (MS)" panose="020B0604020202020204" charset="0"/>
              </a:rPr>
              <a:t>Taxation of a Qualifying Free Zone Person (QFZP)</a:t>
            </a:r>
          </a:p>
          <a:p>
            <a:pPr marL="1028700" lvl="1" indent="-571500" algn="just">
              <a:lnSpc>
                <a:spcPts val="6750"/>
              </a:lnSpc>
              <a:buFont typeface="Arial" panose="020B0604020202020204" pitchFamily="34" charset="0"/>
              <a:buChar char="•"/>
            </a:pPr>
            <a:r>
              <a:rPr lang="en-US" sz="3200" dirty="0">
                <a:solidFill>
                  <a:srgbClr val="1768AB"/>
                </a:solidFill>
                <a:latin typeface="Calibri (MS)" panose="020B0604020202020204" charset="0"/>
                <a:cs typeface="Calibri (MS)" panose="020B0604020202020204" charset="0"/>
              </a:rPr>
              <a:t>Article 18 of Federal Decree Law No. 47 of 2022</a:t>
            </a:r>
          </a:p>
          <a:p>
            <a:pPr marL="1028700" lvl="1" indent="-571500" algn="just">
              <a:lnSpc>
                <a:spcPts val="6750"/>
              </a:lnSpc>
              <a:buFont typeface="Arial" panose="020B0604020202020204" pitchFamily="34" charset="0"/>
              <a:buChar char="•"/>
            </a:pPr>
            <a:r>
              <a:rPr lang="en-US" sz="3200" dirty="0">
                <a:solidFill>
                  <a:srgbClr val="1768AB"/>
                </a:solidFill>
                <a:latin typeface="Calibri (MS)" panose="020B0604020202020204" charset="0"/>
                <a:cs typeface="Calibri (MS)" panose="020B0604020202020204" charset="0"/>
              </a:rPr>
              <a:t>Cabinet Decision No. 55 of 2023</a:t>
            </a:r>
          </a:p>
          <a:p>
            <a:pPr marL="1028700" lvl="1" indent="-571500" algn="just">
              <a:lnSpc>
                <a:spcPts val="6750"/>
              </a:lnSpc>
              <a:buFont typeface="Arial" panose="020B0604020202020204" pitchFamily="34" charset="0"/>
              <a:buChar char="•"/>
            </a:pPr>
            <a:r>
              <a:rPr lang="en-US" sz="3200" dirty="0">
                <a:solidFill>
                  <a:srgbClr val="1768AB"/>
                </a:solidFill>
                <a:latin typeface="Calibri (MS)" panose="020B0604020202020204" charset="0"/>
                <a:cs typeface="Calibri (MS)" panose="020B0604020202020204" charset="0"/>
              </a:rPr>
              <a:t>Ministerial Decision No. 139 of 2023</a:t>
            </a:r>
          </a:p>
        </p:txBody>
      </p:sp>
      <p:sp>
        <p:nvSpPr>
          <p:cNvPr id="4" name="Freeform 4">
            <a:extLst>
              <a:ext uri="{FF2B5EF4-FFF2-40B4-BE49-F238E27FC236}">
                <a16:creationId xmlns:a16="http://schemas.microsoft.com/office/drawing/2014/main" id="{89C00AD7-78DF-D8A7-FFF0-C21C394B133A}"/>
              </a:ext>
            </a:extLst>
          </p:cNvPr>
          <p:cNvSpPr/>
          <p:nvPr/>
        </p:nvSpPr>
        <p:spPr>
          <a:xfrm>
            <a:off x="16611600" y="9550566"/>
            <a:ext cx="1412412" cy="622134"/>
          </a:xfrm>
          <a:custGeom>
            <a:avLst/>
            <a:gdLst/>
            <a:ahLst/>
            <a:cxnLst/>
            <a:rect l="l" t="t" r="r" b="b"/>
            <a:pathLst>
              <a:path w="1412412" h="622134">
                <a:moveTo>
                  <a:pt x="0" y="0"/>
                </a:moveTo>
                <a:lnTo>
                  <a:pt x="1412413" y="0"/>
                </a:lnTo>
                <a:lnTo>
                  <a:pt x="1412413" y="622134"/>
                </a:lnTo>
                <a:lnTo>
                  <a:pt x="0" y="622134"/>
                </a:lnTo>
                <a:lnTo>
                  <a:pt x="0" y="0"/>
                </a:lnTo>
                <a:close/>
              </a:path>
            </a:pathLst>
          </a:custGeom>
          <a:blipFill>
            <a:blip r:embed="rId2"/>
            <a:stretch>
              <a:fillRect/>
            </a:stretch>
          </a:blipFill>
        </p:spPr>
        <p:txBody>
          <a:bodyPr/>
          <a:lstStyle/>
          <a:p>
            <a:endParaRPr lang="en-GB" dirty="0"/>
          </a:p>
        </p:txBody>
      </p:sp>
      <p:sp>
        <p:nvSpPr>
          <p:cNvPr id="7" name="Slide Number Placeholder 8">
            <a:extLst>
              <a:ext uri="{FF2B5EF4-FFF2-40B4-BE49-F238E27FC236}">
                <a16:creationId xmlns:a16="http://schemas.microsoft.com/office/drawing/2014/main" id="{AE55B228-7C2E-466F-1B51-6D2318FA718F}"/>
              </a:ext>
            </a:extLst>
          </p:cNvPr>
          <p:cNvSpPr txBox="1">
            <a:spLocks/>
          </p:cNvSpPr>
          <p:nvPr/>
        </p:nvSpPr>
        <p:spPr>
          <a:xfrm>
            <a:off x="8656526" y="9791700"/>
            <a:ext cx="34886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128871" y="2491415"/>
            <a:ext cx="221306" cy="221306"/>
            <a:chOff x="0" y="0"/>
            <a:chExt cx="812800" cy="812800"/>
          </a:xfrm>
        </p:grpSpPr>
        <p:sp>
          <p:nvSpPr>
            <p:cNvPr id="4" name="Freeform 4"/>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1768AB"/>
            </a:solidFill>
          </p:spPr>
        </p:sp>
        <p:sp>
          <p:nvSpPr>
            <p:cNvPr id="5" name="TextBox 5"/>
            <p:cNvSpPr txBox="1"/>
            <p:nvPr/>
          </p:nvSpPr>
          <p:spPr>
            <a:xfrm>
              <a:off x="190500" y="95250"/>
              <a:ext cx="431800" cy="527050"/>
            </a:xfrm>
            <a:prstGeom prst="rect">
              <a:avLst/>
            </a:prstGeom>
          </p:spPr>
          <p:txBody>
            <a:bodyPr lIns="50800" tIns="50800" rIns="50800" bIns="50800" rtlCol="0" anchor="ctr"/>
            <a:lstStyle/>
            <a:p>
              <a:pPr algn="ctr">
                <a:lnSpc>
                  <a:spcPts val="3000"/>
                </a:lnSpc>
              </a:pPr>
              <a:endParaRPr/>
            </a:p>
          </p:txBody>
        </p:sp>
      </p:grpSp>
      <p:sp>
        <p:nvSpPr>
          <p:cNvPr id="8" name="TextBox 8"/>
          <p:cNvSpPr txBox="1"/>
          <p:nvPr/>
        </p:nvSpPr>
        <p:spPr>
          <a:xfrm>
            <a:off x="1680282" y="2400300"/>
            <a:ext cx="8759118" cy="386715"/>
          </a:xfrm>
          <a:prstGeom prst="rect">
            <a:avLst/>
          </a:prstGeom>
        </p:spPr>
        <p:txBody>
          <a:bodyPr lIns="0" tIns="0" rIns="0" bIns="0" rtlCol="0" anchor="t">
            <a:spAutoFit/>
          </a:bodyPr>
          <a:lstStyle/>
          <a:p>
            <a:pPr>
              <a:lnSpc>
                <a:spcPts val="2760"/>
              </a:lnSpc>
            </a:pPr>
            <a:r>
              <a:rPr lang="en-US" sz="2400" spc="-31">
                <a:solidFill>
                  <a:srgbClr val="000000"/>
                </a:solidFill>
                <a:latin typeface="Calibri (MS)"/>
              </a:rPr>
              <a:t>Definitions</a:t>
            </a:r>
          </a:p>
        </p:txBody>
      </p:sp>
      <p:grpSp>
        <p:nvGrpSpPr>
          <p:cNvPr id="9" name="Group 9"/>
          <p:cNvGrpSpPr/>
          <p:nvPr/>
        </p:nvGrpSpPr>
        <p:grpSpPr>
          <a:xfrm>
            <a:off x="1128871" y="2948379"/>
            <a:ext cx="221306" cy="221306"/>
            <a:chOff x="0" y="0"/>
            <a:chExt cx="812800" cy="812800"/>
          </a:xfrm>
        </p:grpSpPr>
        <p:sp>
          <p:nvSpPr>
            <p:cNvPr id="10" name="Freeform 10"/>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1768AB"/>
            </a:solidFill>
          </p:spPr>
        </p:sp>
        <p:sp>
          <p:nvSpPr>
            <p:cNvPr id="11" name="TextBox 11"/>
            <p:cNvSpPr txBox="1"/>
            <p:nvPr/>
          </p:nvSpPr>
          <p:spPr>
            <a:xfrm>
              <a:off x="190500" y="95250"/>
              <a:ext cx="431800" cy="527050"/>
            </a:xfrm>
            <a:prstGeom prst="rect">
              <a:avLst/>
            </a:prstGeom>
          </p:spPr>
          <p:txBody>
            <a:bodyPr lIns="50800" tIns="50800" rIns="50800" bIns="50800" rtlCol="0" anchor="ctr"/>
            <a:lstStyle/>
            <a:p>
              <a:pPr algn="ctr">
                <a:lnSpc>
                  <a:spcPts val="3000"/>
                </a:lnSpc>
              </a:pPr>
              <a:endParaRPr/>
            </a:p>
          </p:txBody>
        </p:sp>
      </p:grpSp>
      <p:sp>
        <p:nvSpPr>
          <p:cNvPr id="12" name="TextBox 12"/>
          <p:cNvSpPr txBox="1"/>
          <p:nvPr/>
        </p:nvSpPr>
        <p:spPr>
          <a:xfrm>
            <a:off x="1680282" y="2857265"/>
            <a:ext cx="8759118" cy="359073"/>
          </a:xfrm>
          <a:prstGeom prst="rect">
            <a:avLst/>
          </a:prstGeom>
        </p:spPr>
        <p:txBody>
          <a:bodyPr lIns="0" tIns="0" rIns="0" bIns="0" rtlCol="0" anchor="t">
            <a:spAutoFit/>
          </a:bodyPr>
          <a:lstStyle/>
          <a:p>
            <a:pPr>
              <a:lnSpc>
                <a:spcPts val="2760"/>
              </a:lnSpc>
            </a:pPr>
            <a:r>
              <a:rPr lang="en-US" sz="2400" spc="-31" dirty="0">
                <a:solidFill>
                  <a:srgbClr val="000000"/>
                </a:solidFill>
                <a:latin typeface="Calibri (MS)"/>
              </a:rPr>
              <a:t>Qualifying Free Zone Person (QFZP)</a:t>
            </a:r>
          </a:p>
        </p:txBody>
      </p:sp>
      <p:grpSp>
        <p:nvGrpSpPr>
          <p:cNvPr id="13" name="Group 9">
            <a:extLst>
              <a:ext uri="{FF2B5EF4-FFF2-40B4-BE49-F238E27FC236}">
                <a16:creationId xmlns:a16="http://schemas.microsoft.com/office/drawing/2014/main" id="{EEE760B5-10C0-AA77-475F-E13E4755A6BF}"/>
              </a:ext>
            </a:extLst>
          </p:cNvPr>
          <p:cNvGrpSpPr/>
          <p:nvPr/>
        </p:nvGrpSpPr>
        <p:grpSpPr>
          <a:xfrm>
            <a:off x="1128871" y="3405344"/>
            <a:ext cx="221306" cy="221306"/>
            <a:chOff x="0" y="0"/>
            <a:chExt cx="812800" cy="812800"/>
          </a:xfrm>
        </p:grpSpPr>
        <p:sp>
          <p:nvSpPr>
            <p:cNvPr id="14" name="Freeform 10">
              <a:extLst>
                <a:ext uri="{FF2B5EF4-FFF2-40B4-BE49-F238E27FC236}">
                  <a16:creationId xmlns:a16="http://schemas.microsoft.com/office/drawing/2014/main" id="{6AE2A78D-C44E-E7C8-302D-926EBDC9368D}"/>
                </a:ext>
              </a:extLst>
            </p:cNvPr>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1768AB"/>
            </a:solidFill>
          </p:spPr>
        </p:sp>
        <p:sp>
          <p:nvSpPr>
            <p:cNvPr id="15" name="TextBox 11">
              <a:extLst>
                <a:ext uri="{FF2B5EF4-FFF2-40B4-BE49-F238E27FC236}">
                  <a16:creationId xmlns:a16="http://schemas.microsoft.com/office/drawing/2014/main" id="{DBEFE678-32EB-11C6-C90E-6283E7816512}"/>
                </a:ext>
              </a:extLst>
            </p:cNvPr>
            <p:cNvSpPr txBox="1"/>
            <p:nvPr/>
          </p:nvSpPr>
          <p:spPr>
            <a:xfrm>
              <a:off x="190500" y="95250"/>
              <a:ext cx="431800" cy="527050"/>
            </a:xfrm>
            <a:prstGeom prst="rect">
              <a:avLst/>
            </a:prstGeom>
          </p:spPr>
          <p:txBody>
            <a:bodyPr lIns="50800" tIns="50800" rIns="50800" bIns="50800" rtlCol="0" anchor="ctr"/>
            <a:lstStyle/>
            <a:p>
              <a:pPr algn="ctr">
                <a:lnSpc>
                  <a:spcPts val="3000"/>
                </a:lnSpc>
              </a:pPr>
              <a:endParaRPr/>
            </a:p>
          </p:txBody>
        </p:sp>
      </p:grpSp>
      <p:sp>
        <p:nvSpPr>
          <p:cNvPr id="16" name="TextBox 12">
            <a:extLst>
              <a:ext uri="{FF2B5EF4-FFF2-40B4-BE49-F238E27FC236}">
                <a16:creationId xmlns:a16="http://schemas.microsoft.com/office/drawing/2014/main" id="{DEF8D8F0-CEAD-F100-B0C8-1D08540E580F}"/>
              </a:ext>
            </a:extLst>
          </p:cNvPr>
          <p:cNvSpPr txBox="1"/>
          <p:nvPr/>
        </p:nvSpPr>
        <p:spPr>
          <a:xfrm>
            <a:off x="1680282" y="3314230"/>
            <a:ext cx="8759118" cy="359073"/>
          </a:xfrm>
          <a:prstGeom prst="rect">
            <a:avLst/>
          </a:prstGeom>
        </p:spPr>
        <p:txBody>
          <a:bodyPr lIns="0" tIns="0" rIns="0" bIns="0" rtlCol="0" anchor="t">
            <a:spAutoFit/>
          </a:bodyPr>
          <a:lstStyle/>
          <a:p>
            <a:pPr>
              <a:lnSpc>
                <a:spcPts val="2760"/>
              </a:lnSpc>
            </a:pPr>
            <a:r>
              <a:rPr lang="en-US" sz="2400" spc="-31" dirty="0">
                <a:solidFill>
                  <a:srgbClr val="000000"/>
                </a:solidFill>
                <a:latin typeface="Calibri (MS)"/>
              </a:rPr>
              <a:t>Adequate Substance</a:t>
            </a:r>
          </a:p>
        </p:txBody>
      </p:sp>
      <p:grpSp>
        <p:nvGrpSpPr>
          <p:cNvPr id="17" name="Group 9">
            <a:extLst>
              <a:ext uri="{FF2B5EF4-FFF2-40B4-BE49-F238E27FC236}">
                <a16:creationId xmlns:a16="http://schemas.microsoft.com/office/drawing/2014/main" id="{F2885766-5049-CC31-ECAA-5892CB9FBCE1}"/>
              </a:ext>
            </a:extLst>
          </p:cNvPr>
          <p:cNvGrpSpPr/>
          <p:nvPr/>
        </p:nvGrpSpPr>
        <p:grpSpPr>
          <a:xfrm>
            <a:off x="1128871" y="3884941"/>
            <a:ext cx="221306" cy="221306"/>
            <a:chOff x="0" y="0"/>
            <a:chExt cx="812800" cy="812800"/>
          </a:xfrm>
        </p:grpSpPr>
        <p:sp>
          <p:nvSpPr>
            <p:cNvPr id="18" name="Freeform 10">
              <a:extLst>
                <a:ext uri="{FF2B5EF4-FFF2-40B4-BE49-F238E27FC236}">
                  <a16:creationId xmlns:a16="http://schemas.microsoft.com/office/drawing/2014/main" id="{B306AD28-7D14-D6EF-6B5E-1FAFAA7A1E1C}"/>
                </a:ext>
              </a:extLst>
            </p:cNvPr>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1768AB"/>
            </a:solidFill>
          </p:spPr>
        </p:sp>
        <p:sp>
          <p:nvSpPr>
            <p:cNvPr id="19" name="TextBox 11">
              <a:extLst>
                <a:ext uri="{FF2B5EF4-FFF2-40B4-BE49-F238E27FC236}">
                  <a16:creationId xmlns:a16="http://schemas.microsoft.com/office/drawing/2014/main" id="{1E6EE6E5-D2F6-B914-21C3-1046672791E6}"/>
                </a:ext>
              </a:extLst>
            </p:cNvPr>
            <p:cNvSpPr txBox="1"/>
            <p:nvPr/>
          </p:nvSpPr>
          <p:spPr>
            <a:xfrm>
              <a:off x="190500" y="95250"/>
              <a:ext cx="431800" cy="527050"/>
            </a:xfrm>
            <a:prstGeom prst="rect">
              <a:avLst/>
            </a:prstGeom>
          </p:spPr>
          <p:txBody>
            <a:bodyPr lIns="50800" tIns="50800" rIns="50800" bIns="50800" rtlCol="0" anchor="ctr"/>
            <a:lstStyle/>
            <a:p>
              <a:pPr algn="ctr">
                <a:lnSpc>
                  <a:spcPts val="3000"/>
                </a:lnSpc>
              </a:pPr>
              <a:endParaRPr/>
            </a:p>
          </p:txBody>
        </p:sp>
      </p:grpSp>
      <p:sp>
        <p:nvSpPr>
          <p:cNvPr id="20" name="TextBox 12">
            <a:extLst>
              <a:ext uri="{FF2B5EF4-FFF2-40B4-BE49-F238E27FC236}">
                <a16:creationId xmlns:a16="http://schemas.microsoft.com/office/drawing/2014/main" id="{52297B01-1B5F-A616-6166-CAB3E811CCA0}"/>
              </a:ext>
            </a:extLst>
          </p:cNvPr>
          <p:cNvSpPr txBox="1"/>
          <p:nvPr/>
        </p:nvSpPr>
        <p:spPr>
          <a:xfrm>
            <a:off x="1680282" y="3793827"/>
            <a:ext cx="8759118" cy="359073"/>
          </a:xfrm>
          <a:prstGeom prst="rect">
            <a:avLst/>
          </a:prstGeom>
        </p:spPr>
        <p:txBody>
          <a:bodyPr lIns="0" tIns="0" rIns="0" bIns="0" rtlCol="0" anchor="t">
            <a:spAutoFit/>
          </a:bodyPr>
          <a:lstStyle/>
          <a:p>
            <a:pPr>
              <a:lnSpc>
                <a:spcPts val="2760"/>
              </a:lnSpc>
            </a:pPr>
            <a:r>
              <a:rPr lang="en-US" sz="2400" spc="-31" dirty="0">
                <a:solidFill>
                  <a:srgbClr val="000000"/>
                </a:solidFill>
                <a:latin typeface="Calibri (MS)"/>
              </a:rPr>
              <a:t>Qualifying Income</a:t>
            </a:r>
          </a:p>
        </p:txBody>
      </p:sp>
      <p:grpSp>
        <p:nvGrpSpPr>
          <p:cNvPr id="21" name="Group 9">
            <a:extLst>
              <a:ext uri="{FF2B5EF4-FFF2-40B4-BE49-F238E27FC236}">
                <a16:creationId xmlns:a16="http://schemas.microsoft.com/office/drawing/2014/main" id="{1D25D7D9-B600-96FF-C55B-E54FE7FF4434}"/>
              </a:ext>
            </a:extLst>
          </p:cNvPr>
          <p:cNvGrpSpPr/>
          <p:nvPr/>
        </p:nvGrpSpPr>
        <p:grpSpPr>
          <a:xfrm>
            <a:off x="1128871" y="5844214"/>
            <a:ext cx="221306" cy="221306"/>
            <a:chOff x="0" y="0"/>
            <a:chExt cx="812800" cy="812800"/>
          </a:xfrm>
        </p:grpSpPr>
        <p:sp>
          <p:nvSpPr>
            <p:cNvPr id="22" name="Freeform 10">
              <a:extLst>
                <a:ext uri="{FF2B5EF4-FFF2-40B4-BE49-F238E27FC236}">
                  <a16:creationId xmlns:a16="http://schemas.microsoft.com/office/drawing/2014/main" id="{9FAFEE44-9229-C935-7510-F54D4F0DCA7F}"/>
                </a:ext>
              </a:extLst>
            </p:cNvPr>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1768AB"/>
            </a:solidFill>
          </p:spPr>
        </p:sp>
        <p:sp>
          <p:nvSpPr>
            <p:cNvPr id="23" name="TextBox 11">
              <a:extLst>
                <a:ext uri="{FF2B5EF4-FFF2-40B4-BE49-F238E27FC236}">
                  <a16:creationId xmlns:a16="http://schemas.microsoft.com/office/drawing/2014/main" id="{48005C6D-4E6F-906E-E07B-0D3CC86A71B1}"/>
                </a:ext>
              </a:extLst>
            </p:cNvPr>
            <p:cNvSpPr txBox="1"/>
            <p:nvPr/>
          </p:nvSpPr>
          <p:spPr>
            <a:xfrm>
              <a:off x="190500" y="95250"/>
              <a:ext cx="431800" cy="527050"/>
            </a:xfrm>
            <a:prstGeom prst="rect">
              <a:avLst/>
            </a:prstGeom>
          </p:spPr>
          <p:txBody>
            <a:bodyPr lIns="50800" tIns="50800" rIns="50800" bIns="50800" rtlCol="0" anchor="ctr"/>
            <a:lstStyle/>
            <a:p>
              <a:pPr algn="ctr">
                <a:lnSpc>
                  <a:spcPts val="3000"/>
                </a:lnSpc>
              </a:pPr>
              <a:endParaRPr/>
            </a:p>
          </p:txBody>
        </p:sp>
      </p:grpSp>
      <p:sp>
        <p:nvSpPr>
          <p:cNvPr id="24" name="TextBox 12">
            <a:extLst>
              <a:ext uri="{FF2B5EF4-FFF2-40B4-BE49-F238E27FC236}">
                <a16:creationId xmlns:a16="http://schemas.microsoft.com/office/drawing/2014/main" id="{0405FE58-EB35-68B2-BB18-C480B7E33246}"/>
              </a:ext>
            </a:extLst>
          </p:cNvPr>
          <p:cNvSpPr txBox="1"/>
          <p:nvPr/>
        </p:nvSpPr>
        <p:spPr>
          <a:xfrm>
            <a:off x="1680282" y="5753100"/>
            <a:ext cx="8759118" cy="359073"/>
          </a:xfrm>
          <a:prstGeom prst="rect">
            <a:avLst/>
          </a:prstGeom>
        </p:spPr>
        <p:txBody>
          <a:bodyPr lIns="0" tIns="0" rIns="0" bIns="0" rtlCol="0" anchor="t">
            <a:spAutoFit/>
          </a:bodyPr>
          <a:lstStyle/>
          <a:p>
            <a:pPr>
              <a:lnSpc>
                <a:spcPts val="2760"/>
              </a:lnSpc>
            </a:pPr>
            <a:r>
              <a:rPr lang="en-US" sz="2400" spc="-31" dirty="0">
                <a:solidFill>
                  <a:srgbClr val="000000"/>
                </a:solidFill>
                <a:latin typeface="Calibri (MS)"/>
              </a:rPr>
              <a:t>Excluded Activities</a:t>
            </a:r>
          </a:p>
        </p:txBody>
      </p:sp>
      <p:grpSp>
        <p:nvGrpSpPr>
          <p:cNvPr id="25" name="Group 9">
            <a:extLst>
              <a:ext uri="{FF2B5EF4-FFF2-40B4-BE49-F238E27FC236}">
                <a16:creationId xmlns:a16="http://schemas.microsoft.com/office/drawing/2014/main" id="{FA4FD813-7B6F-3F1F-DA14-C8A100C9AF20}"/>
              </a:ext>
            </a:extLst>
          </p:cNvPr>
          <p:cNvGrpSpPr/>
          <p:nvPr/>
        </p:nvGrpSpPr>
        <p:grpSpPr>
          <a:xfrm>
            <a:off x="1128871" y="6362362"/>
            <a:ext cx="221306" cy="221306"/>
            <a:chOff x="0" y="0"/>
            <a:chExt cx="812800" cy="812800"/>
          </a:xfrm>
        </p:grpSpPr>
        <p:sp>
          <p:nvSpPr>
            <p:cNvPr id="26" name="Freeform 10">
              <a:extLst>
                <a:ext uri="{FF2B5EF4-FFF2-40B4-BE49-F238E27FC236}">
                  <a16:creationId xmlns:a16="http://schemas.microsoft.com/office/drawing/2014/main" id="{C0BB422E-E43C-C769-1A73-1262F3780DAE}"/>
                </a:ext>
              </a:extLst>
            </p:cNvPr>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1768AB"/>
            </a:solidFill>
          </p:spPr>
        </p:sp>
        <p:sp>
          <p:nvSpPr>
            <p:cNvPr id="27" name="TextBox 11">
              <a:extLst>
                <a:ext uri="{FF2B5EF4-FFF2-40B4-BE49-F238E27FC236}">
                  <a16:creationId xmlns:a16="http://schemas.microsoft.com/office/drawing/2014/main" id="{21D88311-E6DB-B7BE-1A76-44D1CD2BF540}"/>
                </a:ext>
              </a:extLst>
            </p:cNvPr>
            <p:cNvSpPr txBox="1"/>
            <p:nvPr/>
          </p:nvSpPr>
          <p:spPr>
            <a:xfrm>
              <a:off x="190500" y="95250"/>
              <a:ext cx="431800" cy="527050"/>
            </a:xfrm>
            <a:prstGeom prst="rect">
              <a:avLst/>
            </a:prstGeom>
          </p:spPr>
          <p:txBody>
            <a:bodyPr lIns="50800" tIns="50800" rIns="50800" bIns="50800" rtlCol="0" anchor="ctr"/>
            <a:lstStyle/>
            <a:p>
              <a:pPr algn="ctr">
                <a:lnSpc>
                  <a:spcPts val="3000"/>
                </a:lnSpc>
              </a:pPr>
              <a:endParaRPr/>
            </a:p>
          </p:txBody>
        </p:sp>
      </p:grpSp>
      <p:sp>
        <p:nvSpPr>
          <p:cNvPr id="30" name="TextBox 12">
            <a:extLst>
              <a:ext uri="{FF2B5EF4-FFF2-40B4-BE49-F238E27FC236}">
                <a16:creationId xmlns:a16="http://schemas.microsoft.com/office/drawing/2014/main" id="{F7FBEB29-32E6-BA5D-B1F6-2699B8E13C48}"/>
              </a:ext>
            </a:extLst>
          </p:cNvPr>
          <p:cNvSpPr txBox="1"/>
          <p:nvPr/>
        </p:nvSpPr>
        <p:spPr>
          <a:xfrm>
            <a:off x="1680282" y="6271247"/>
            <a:ext cx="8759118" cy="359073"/>
          </a:xfrm>
          <a:prstGeom prst="rect">
            <a:avLst/>
          </a:prstGeom>
        </p:spPr>
        <p:txBody>
          <a:bodyPr lIns="0" tIns="0" rIns="0" bIns="0" rtlCol="0" anchor="t">
            <a:spAutoFit/>
          </a:bodyPr>
          <a:lstStyle/>
          <a:p>
            <a:pPr>
              <a:lnSpc>
                <a:spcPts val="2760"/>
              </a:lnSpc>
            </a:pPr>
            <a:r>
              <a:rPr lang="en-US" sz="2400" spc="-31" dirty="0">
                <a:solidFill>
                  <a:srgbClr val="000000"/>
                </a:solidFill>
                <a:latin typeface="Calibri (MS)"/>
              </a:rPr>
              <a:t>Qualifying Activities</a:t>
            </a:r>
          </a:p>
        </p:txBody>
      </p:sp>
      <p:sp>
        <p:nvSpPr>
          <p:cNvPr id="29" name="TextBox 5">
            <a:extLst>
              <a:ext uri="{FF2B5EF4-FFF2-40B4-BE49-F238E27FC236}">
                <a16:creationId xmlns:a16="http://schemas.microsoft.com/office/drawing/2014/main" id="{68257AAF-BA69-97B1-F138-35AE6202D2FB}"/>
              </a:ext>
            </a:extLst>
          </p:cNvPr>
          <p:cNvSpPr txBox="1"/>
          <p:nvPr/>
        </p:nvSpPr>
        <p:spPr>
          <a:xfrm>
            <a:off x="934120" y="1086109"/>
            <a:ext cx="11562680" cy="789447"/>
          </a:xfrm>
          <a:prstGeom prst="rect">
            <a:avLst/>
          </a:prstGeom>
        </p:spPr>
        <p:txBody>
          <a:bodyPr lIns="0" tIns="0" rIns="0" bIns="0" rtlCol="0" anchor="t">
            <a:spAutoFit/>
          </a:bodyPr>
          <a:lstStyle/>
          <a:p>
            <a:pPr algn="just">
              <a:lnSpc>
                <a:spcPts val="6750"/>
              </a:lnSpc>
            </a:pPr>
            <a:r>
              <a:rPr lang="en-US" sz="3200" b="1" dirty="0">
                <a:solidFill>
                  <a:schemeClr val="accent1"/>
                </a:solidFill>
                <a:latin typeface="Calibri (MS)" panose="020B0604020202020204" charset="0"/>
                <a:cs typeface="Calibri (MS)" panose="020B0604020202020204" charset="0"/>
              </a:rPr>
              <a:t>Contents</a:t>
            </a:r>
          </a:p>
        </p:txBody>
      </p:sp>
      <p:grpSp>
        <p:nvGrpSpPr>
          <p:cNvPr id="2" name="Group 9">
            <a:extLst>
              <a:ext uri="{FF2B5EF4-FFF2-40B4-BE49-F238E27FC236}">
                <a16:creationId xmlns:a16="http://schemas.microsoft.com/office/drawing/2014/main" id="{A07C3089-1CC9-9DF6-64C9-3CEBE8F66CA1}"/>
              </a:ext>
            </a:extLst>
          </p:cNvPr>
          <p:cNvGrpSpPr/>
          <p:nvPr/>
        </p:nvGrpSpPr>
        <p:grpSpPr>
          <a:xfrm>
            <a:off x="1143000" y="4381500"/>
            <a:ext cx="221306" cy="221306"/>
            <a:chOff x="0" y="0"/>
            <a:chExt cx="812800" cy="812800"/>
          </a:xfrm>
        </p:grpSpPr>
        <p:sp>
          <p:nvSpPr>
            <p:cNvPr id="6" name="Freeform 10">
              <a:extLst>
                <a:ext uri="{FF2B5EF4-FFF2-40B4-BE49-F238E27FC236}">
                  <a16:creationId xmlns:a16="http://schemas.microsoft.com/office/drawing/2014/main" id="{4B3D1A7C-179D-C073-346B-4C3C51923634}"/>
                </a:ext>
              </a:extLst>
            </p:cNvPr>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1768AB"/>
            </a:solidFill>
          </p:spPr>
        </p:sp>
        <p:sp>
          <p:nvSpPr>
            <p:cNvPr id="28" name="TextBox 11">
              <a:extLst>
                <a:ext uri="{FF2B5EF4-FFF2-40B4-BE49-F238E27FC236}">
                  <a16:creationId xmlns:a16="http://schemas.microsoft.com/office/drawing/2014/main" id="{F3E0DEA3-C8C3-6BFD-270D-56EA71E8A594}"/>
                </a:ext>
              </a:extLst>
            </p:cNvPr>
            <p:cNvSpPr txBox="1"/>
            <p:nvPr/>
          </p:nvSpPr>
          <p:spPr>
            <a:xfrm>
              <a:off x="190500" y="95250"/>
              <a:ext cx="431800" cy="527050"/>
            </a:xfrm>
            <a:prstGeom prst="rect">
              <a:avLst/>
            </a:prstGeom>
          </p:spPr>
          <p:txBody>
            <a:bodyPr lIns="50800" tIns="50800" rIns="50800" bIns="50800" rtlCol="0" anchor="ctr"/>
            <a:lstStyle/>
            <a:p>
              <a:pPr algn="ctr">
                <a:lnSpc>
                  <a:spcPts val="3000"/>
                </a:lnSpc>
              </a:pPr>
              <a:endParaRPr/>
            </a:p>
          </p:txBody>
        </p:sp>
      </p:grpSp>
      <p:sp>
        <p:nvSpPr>
          <p:cNvPr id="35" name="TextBox 12">
            <a:extLst>
              <a:ext uri="{FF2B5EF4-FFF2-40B4-BE49-F238E27FC236}">
                <a16:creationId xmlns:a16="http://schemas.microsoft.com/office/drawing/2014/main" id="{A8C439D5-98CA-C295-5161-D4CEFF6C040A}"/>
              </a:ext>
            </a:extLst>
          </p:cNvPr>
          <p:cNvSpPr txBox="1"/>
          <p:nvPr/>
        </p:nvSpPr>
        <p:spPr>
          <a:xfrm>
            <a:off x="1676400" y="4305300"/>
            <a:ext cx="8759118" cy="359073"/>
          </a:xfrm>
          <a:prstGeom prst="rect">
            <a:avLst/>
          </a:prstGeom>
        </p:spPr>
        <p:txBody>
          <a:bodyPr lIns="0" tIns="0" rIns="0" bIns="0" rtlCol="0" anchor="t">
            <a:spAutoFit/>
          </a:bodyPr>
          <a:lstStyle/>
          <a:p>
            <a:pPr>
              <a:lnSpc>
                <a:spcPts val="2760"/>
              </a:lnSpc>
            </a:pPr>
            <a:r>
              <a:rPr lang="en-US" sz="2400" spc="-31" dirty="0">
                <a:solidFill>
                  <a:srgbClr val="000000"/>
                </a:solidFill>
                <a:latin typeface="Calibri (MS)"/>
              </a:rPr>
              <a:t>Election to be Subject to Corporate Tax</a:t>
            </a:r>
          </a:p>
        </p:txBody>
      </p:sp>
      <p:grpSp>
        <p:nvGrpSpPr>
          <p:cNvPr id="40" name="Group 9">
            <a:extLst>
              <a:ext uri="{FF2B5EF4-FFF2-40B4-BE49-F238E27FC236}">
                <a16:creationId xmlns:a16="http://schemas.microsoft.com/office/drawing/2014/main" id="{154D3DE6-D385-DC83-3270-5BE8ABAA3C73}"/>
              </a:ext>
            </a:extLst>
          </p:cNvPr>
          <p:cNvGrpSpPr/>
          <p:nvPr/>
        </p:nvGrpSpPr>
        <p:grpSpPr>
          <a:xfrm>
            <a:off x="1143000" y="4860627"/>
            <a:ext cx="221306" cy="221306"/>
            <a:chOff x="0" y="0"/>
            <a:chExt cx="812800" cy="812800"/>
          </a:xfrm>
        </p:grpSpPr>
        <p:sp>
          <p:nvSpPr>
            <p:cNvPr id="41" name="Freeform 10">
              <a:extLst>
                <a:ext uri="{FF2B5EF4-FFF2-40B4-BE49-F238E27FC236}">
                  <a16:creationId xmlns:a16="http://schemas.microsoft.com/office/drawing/2014/main" id="{F281377B-6642-AF4E-A1D0-A9A172734848}"/>
                </a:ext>
              </a:extLst>
            </p:cNvPr>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1768AB"/>
            </a:solidFill>
          </p:spPr>
        </p:sp>
        <p:sp>
          <p:nvSpPr>
            <p:cNvPr id="42" name="TextBox 11">
              <a:extLst>
                <a:ext uri="{FF2B5EF4-FFF2-40B4-BE49-F238E27FC236}">
                  <a16:creationId xmlns:a16="http://schemas.microsoft.com/office/drawing/2014/main" id="{79912332-B88A-5AB5-36C7-03AEC8E1E1E6}"/>
                </a:ext>
              </a:extLst>
            </p:cNvPr>
            <p:cNvSpPr txBox="1"/>
            <p:nvPr/>
          </p:nvSpPr>
          <p:spPr>
            <a:xfrm>
              <a:off x="190500" y="95250"/>
              <a:ext cx="431800" cy="527050"/>
            </a:xfrm>
            <a:prstGeom prst="rect">
              <a:avLst/>
            </a:prstGeom>
          </p:spPr>
          <p:txBody>
            <a:bodyPr lIns="50800" tIns="50800" rIns="50800" bIns="50800" rtlCol="0" anchor="ctr"/>
            <a:lstStyle/>
            <a:p>
              <a:pPr algn="ctr">
                <a:lnSpc>
                  <a:spcPts val="3000"/>
                </a:lnSpc>
              </a:pPr>
              <a:endParaRPr/>
            </a:p>
          </p:txBody>
        </p:sp>
      </p:grpSp>
      <p:sp>
        <p:nvSpPr>
          <p:cNvPr id="43" name="TextBox 12">
            <a:extLst>
              <a:ext uri="{FF2B5EF4-FFF2-40B4-BE49-F238E27FC236}">
                <a16:creationId xmlns:a16="http://schemas.microsoft.com/office/drawing/2014/main" id="{3680177E-5D73-842D-67F3-B401F16B4111}"/>
              </a:ext>
            </a:extLst>
          </p:cNvPr>
          <p:cNvSpPr txBox="1"/>
          <p:nvPr/>
        </p:nvSpPr>
        <p:spPr>
          <a:xfrm>
            <a:off x="1676400" y="4784427"/>
            <a:ext cx="8759118" cy="359073"/>
          </a:xfrm>
          <a:prstGeom prst="rect">
            <a:avLst/>
          </a:prstGeom>
        </p:spPr>
        <p:txBody>
          <a:bodyPr lIns="0" tIns="0" rIns="0" bIns="0" rtlCol="0" anchor="t">
            <a:spAutoFit/>
          </a:bodyPr>
          <a:lstStyle/>
          <a:p>
            <a:pPr>
              <a:lnSpc>
                <a:spcPts val="2760"/>
              </a:lnSpc>
            </a:pPr>
            <a:r>
              <a:rPr lang="en-US" sz="2400" spc="-31" dirty="0">
                <a:solidFill>
                  <a:srgbClr val="000000"/>
                </a:solidFill>
                <a:latin typeface="Calibri (MS)"/>
              </a:rPr>
              <a:t>Other Conditions</a:t>
            </a:r>
          </a:p>
        </p:txBody>
      </p:sp>
      <p:grpSp>
        <p:nvGrpSpPr>
          <p:cNvPr id="44" name="Group 9">
            <a:extLst>
              <a:ext uri="{FF2B5EF4-FFF2-40B4-BE49-F238E27FC236}">
                <a16:creationId xmlns:a16="http://schemas.microsoft.com/office/drawing/2014/main" id="{A479F60C-239B-78FD-A43C-DB5EEC9D6055}"/>
              </a:ext>
            </a:extLst>
          </p:cNvPr>
          <p:cNvGrpSpPr/>
          <p:nvPr/>
        </p:nvGrpSpPr>
        <p:grpSpPr>
          <a:xfrm>
            <a:off x="1143000" y="5394027"/>
            <a:ext cx="221306" cy="221306"/>
            <a:chOff x="0" y="0"/>
            <a:chExt cx="812800" cy="812800"/>
          </a:xfrm>
        </p:grpSpPr>
        <p:sp>
          <p:nvSpPr>
            <p:cNvPr id="45" name="Freeform 10">
              <a:extLst>
                <a:ext uri="{FF2B5EF4-FFF2-40B4-BE49-F238E27FC236}">
                  <a16:creationId xmlns:a16="http://schemas.microsoft.com/office/drawing/2014/main" id="{4F2A274B-F790-07F4-BF3E-C82E30F72D67}"/>
                </a:ext>
              </a:extLst>
            </p:cNvPr>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1768AB"/>
            </a:solidFill>
          </p:spPr>
        </p:sp>
        <p:sp>
          <p:nvSpPr>
            <p:cNvPr id="46" name="TextBox 11">
              <a:extLst>
                <a:ext uri="{FF2B5EF4-FFF2-40B4-BE49-F238E27FC236}">
                  <a16:creationId xmlns:a16="http://schemas.microsoft.com/office/drawing/2014/main" id="{5EB4CBF3-A3CA-2A25-FF83-EED2D5E33E3D}"/>
                </a:ext>
              </a:extLst>
            </p:cNvPr>
            <p:cNvSpPr txBox="1"/>
            <p:nvPr/>
          </p:nvSpPr>
          <p:spPr>
            <a:xfrm>
              <a:off x="190500" y="95250"/>
              <a:ext cx="431800" cy="527050"/>
            </a:xfrm>
            <a:prstGeom prst="rect">
              <a:avLst/>
            </a:prstGeom>
          </p:spPr>
          <p:txBody>
            <a:bodyPr lIns="50800" tIns="50800" rIns="50800" bIns="50800" rtlCol="0" anchor="ctr"/>
            <a:lstStyle/>
            <a:p>
              <a:pPr algn="ctr">
                <a:lnSpc>
                  <a:spcPts val="3000"/>
                </a:lnSpc>
              </a:pPr>
              <a:endParaRPr/>
            </a:p>
          </p:txBody>
        </p:sp>
      </p:grpSp>
      <p:sp>
        <p:nvSpPr>
          <p:cNvPr id="47" name="TextBox 12">
            <a:extLst>
              <a:ext uri="{FF2B5EF4-FFF2-40B4-BE49-F238E27FC236}">
                <a16:creationId xmlns:a16="http://schemas.microsoft.com/office/drawing/2014/main" id="{DDA44EE0-EDEB-F257-C56C-142A62768FC3}"/>
              </a:ext>
            </a:extLst>
          </p:cNvPr>
          <p:cNvSpPr txBox="1"/>
          <p:nvPr/>
        </p:nvSpPr>
        <p:spPr>
          <a:xfrm>
            <a:off x="1676400" y="5317827"/>
            <a:ext cx="8759118" cy="359073"/>
          </a:xfrm>
          <a:prstGeom prst="rect">
            <a:avLst/>
          </a:prstGeom>
        </p:spPr>
        <p:txBody>
          <a:bodyPr lIns="0" tIns="0" rIns="0" bIns="0" rtlCol="0" anchor="t">
            <a:spAutoFit/>
          </a:bodyPr>
          <a:lstStyle/>
          <a:p>
            <a:pPr>
              <a:lnSpc>
                <a:spcPts val="2760"/>
              </a:lnSpc>
            </a:pPr>
            <a:r>
              <a:rPr lang="en-US" sz="2400" spc="-31" dirty="0">
                <a:solidFill>
                  <a:srgbClr val="000000"/>
                </a:solidFill>
                <a:latin typeface="Calibri (MS)"/>
              </a:rPr>
              <a:t>De Minimis Requirements</a:t>
            </a:r>
          </a:p>
        </p:txBody>
      </p:sp>
      <p:sp>
        <p:nvSpPr>
          <p:cNvPr id="49" name="Freeform 4">
            <a:extLst>
              <a:ext uri="{FF2B5EF4-FFF2-40B4-BE49-F238E27FC236}">
                <a16:creationId xmlns:a16="http://schemas.microsoft.com/office/drawing/2014/main" id="{D5FF070B-3BBD-A0B2-A46B-06A7473FE246}"/>
              </a:ext>
            </a:extLst>
          </p:cNvPr>
          <p:cNvSpPr/>
          <p:nvPr/>
        </p:nvSpPr>
        <p:spPr>
          <a:xfrm>
            <a:off x="16611600" y="9550566"/>
            <a:ext cx="1412412" cy="622134"/>
          </a:xfrm>
          <a:custGeom>
            <a:avLst/>
            <a:gdLst/>
            <a:ahLst/>
            <a:cxnLst/>
            <a:rect l="l" t="t" r="r" b="b"/>
            <a:pathLst>
              <a:path w="1412412" h="622134">
                <a:moveTo>
                  <a:pt x="0" y="0"/>
                </a:moveTo>
                <a:lnTo>
                  <a:pt x="1412413" y="0"/>
                </a:lnTo>
                <a:lnTo>
                  <a:pt x="1412413" y="622134"/>
                </a:lnTo>
                <a:lnTo>
                  <a:pt x="0" y="622134"/>
                </a:lnTo>
                <a:lnTo>
                  <a:pt x="0" y="0"/>
                </a:lnTo>
                <a:close/>
              </a:path>
            </a:pathLst>
          </a:custGeom>
          <a:blipFill>
            <a:blip r:embed="rId2"/>
            <a:stretch>
              <a:fillRect/>
            </a:stretch>
          </a:blipFill>
        </p:spPr>
        <p:txBody>
          <a:bodyPr/>
          <a:lstStyle/>
          <a:p>
            <a:endParaRPr lang="en-GB" dirty="0"/>
          </a:p>
        </p:txBody>
      </p:sp>
      <p:sp>
        <p:nvSpPr>
          <p:cNvPr id="34" name="Slide Number Placeholder 8">
            <a:extLst>
              <a:ext uri="{FF2B5EF4-FFF2-40B4-BE49-F238E27FC236}">
                <a16:creationId xmlns:a16="http://schemas.microsoft.com/office/drawing/2014/main" id="{BBB0604A-0526-8569-99B1-EB7D04434589}"/>
              </a:ext>
            </a:extLst>
          </p:cNvPr>
          <p:cNvSpPr txBox="1">
            <a:spLocks/>
          </p:cNvSpPr>
          <p:nvPr/>
        </p:nvSpPr>
        <p:spPr>
          <a:xfrm>
            <a:off x="8656526" y="9791700"/>
            <a:ext cx="34886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028700" y="1922616"/>
            <a:ext cx="2124899" cy="420370"/>
          </a:xfrm>
          <a:prstGeom prst="rect">
            <a:avLst/>
          </a:prstGeom>
        </p:spPr>
        <p:txBody>
          <a:bodyPr lIns="0" tIns="0" rIns="0" bIns="0" rtlCol="0" anchor="t">
            <a:spAutoFit/>
          </a:bodyPr>
          <a:lstStyle/>
          <a:p>
            <a:pPr>
              <a:lnSpc>
                <a:spcPts val="3079"/>
              </a:lnSpc>
            </a:pPr>
            <a:r>
              <a:rPr lang="en-US" sz="2199">
                <a:solidFill>
                  <a:srgbClr val="1768AB"/>
                </a:solidFill>
                <a:latin typeface="Calibri (MS) Bold"/>
              </a:rPr>
              <a:t>a. Revenue</a:t>
            </a:r>
          </a:p>
        </p:txBody>
      </p:sp>
      <p:sp>
        <p:nvSpPr>
          <p:cNvPr id="7" name="TextBox 7"/>
          <p:cNvSpPr txBox="1"/>
          <p:nvPr/>
        </p:nvSpPr>
        <p:spPr>
          <a:xfrm>
            <a:off x="1359829" y="2347431"/>
            <a:ext cx="11253626" cy="346710"/>
          </a:xfrm>
          <a:prstGeom prst="rect">
            <a:avLst/>
          </a:prstGeom>
        </p:spPr>
        <p:txBody>
          <a:bodyPr lIns="0" tIns="0" rIns="0" bIns="0" rtlCol="0" anchor="t">
            <a:spAutoFit/>
          </a:bodyPr>
          <a:lstStyle/>
          <a:p>
            <a:pPr algn="just">
              <a:lnSpc>
                <a:spcPts val="2309"/>
              </a:lnSpc>
            </a:pPr>
            <a:r>
              <a:rPr lang="en-US" sz="2199" dirty="0">
                <a:solidFill>
                  <a:srgbClr val="000000"/>
                </a:solidFill>
                <a:latin typeface="Calibri (MS)"/>
              </a:rPr>
              <a:t>The gross amount of income derived during a Tax Period.</a:t>
            </a:r>
          </a:p>
        </p:txBody>
      </p:sp>
      <p:sp>
        <p:nvSpPr>
          <p:cNvPr id="8" name="TextBox 8"/>
          <p:cNvSpPr txBox="1"/>
          <p:nvPr/>
        </p:nvSpPr>
        <p:spPr>
          <a:xfrm>
            <a:off x="1028700" y="3429318"/>
            <a:ext cx="4089600" cy="420370"/>
          </a:xfrm>
          <a:prstGeom prst="rect">
            <a:avLst/>
          </a:prstGeom>
        </p:spPr>
        <p:txBody>
          <a:bodyPr lIns="0" tIns="0" rIns="0" bIns="0" rtlCol="0" anchor="t">
            <a:spAutoFit/>
          </a:bodyPr>
          <a:lstStyle/>
          <a:p>
            <a:pPr>
              <a:lnSpc>
                <a:spcPts val="3079"/>
              </a:lnSpc>
            </a:pPr>
            <a:r>
              <a:rPr lang="en-US" sz="2199">
                <a:solidFill>
                  <a:srgbClr val="1768AB"/>
                </a:solidFill>
                <a:latin typeface="Calibri (MS) Bold"/>
              </a:rPr>
              <a:t>b. Permanent Establishment</a:t>
            </a:r>
          </a:p>
        </p:txBody>
      </p:sp>
      <p:sp>
        <p:nvSpPr>
          <p:cNvPr id="9" name="TextBox 9"/>
          <p:cNvSpPr txBox="1"/>
          <p:nvPr/>
        </p:nvSpPr>
        <p:spPr>
          <a:xfrm>
            <a:off x="1359829" y="3844608"/>
            <a:ext cx="6675389" cy="970915"/>
          </a:xfrm>
          <a:prstGeom prst="rect">
            <a:avLst/>
          </a:prstGeom>
        </p:spPr>
        <p:txBody>
          <a:bodyPr lIns="0" tIns="0" rIns="0" bIns="0" rtlCol="0" anchor="t">
            <a:spAutoFit/>
          </a:bodyPr>
          <a:lstStyle/>
          <a:p>
            <a:pPr algn="just">
              <a:lnSpc>
                <a:spcPts val="2419"/>
              </a:lnSpc>
            </a:pPr>
            <a:r>
              <a:rPr lang="en-US" sz="2199">
                <a:solidFill>
                  <a:srgbClr val="000000"/>
                </a:solidFill>
                <a:latin typeface="Calibri (MS)"/>
              </a:rPr>
              <a:t>A place of Business or other form of presence in the State of a Non-Resident Person in accordance with Article 14 of the Decree-Law.</a:t>
            </a:r>
          </a:p>
        </p:txBody>
      </p:sp>
      <p:sp>
        <p:nvSpPr>
          <p:cNvPr id="10" name="TextBox 10"/>
          <p:cNvSpPr txBox="1"/>
          <p:nvPr/>
        </p:nvSpPr>
        <p:spPr>
          <a:xfrm>
            <a:off x="1028700" y="5034598"/>
            <a:ext cx="4089600" cy="420370"/>
          </a:xfrm>
          <a:prstGeom prst="rect">
            <a:avLst/>
          </a:prstGeom>
        </p:spPr>
        <p:txBody>
          <a:bodyPr lIns="0" tIns="0" rIns="0" bIns="0" rtlCol="0" anchor="t">
            <a:spAutoFit/>
          </a:bodyPr>
          <a:lstStyle/>
          <a:p>
            <a:pPr>
              <a:lnSpc>
                <a:spcPts val="3079"/>
              </a:lnSpc>
            </a:pPr>
            <a:r>
              <a:rPr lang="en-US" sz="2199">
                <a:solidFill>
                  <a:srgbClr val="1768AB"/>
                </a:solidFill>
                <a:latin typeface="Calibri (MS) Bold"/>
              </a:rPr>
              <a:t>c. Commercial Property</a:t>
            </a:r>
          </a:p>
        </p:txBody>
      </p:sp>
      <p:sp>
        <p:nvSpPr>
          <p:cNvPr id="11" name="TextBox 11"/>
          <p:cNvSpPr txBox="1"/>
          <p:nvPr/>
        </p:nvSpPr>
        <p:spPr>
          <a:xfrm>
            <a:off x="1359829" y="5449888"/>
            <a:ext cx="6675389" cy="1580515"/>
          </a:xfrm>
          <a:prstGeom prst="rect">
            <a:avLst/>
          </a:prstGeom>
        </p:spPr>
        <p:txBody>
          <a:bodyPr lIns="0" tIns="0" rIns="0" bIns="0" rtlCol="0" anchor="t">
            <a:spAutoFit/>
          </a:bodyPr>
          <a:lstStyle/>
          <a:p>
            <a:pPr algn="just">
              <a:lnSpc>
                <a:spcPts val="2419"/>
              </a:lnSpc>
            </a:pPr>
            <a:r>
              <a:rPr lang="en-US" sz="2199">
                <a:solidFill>
                  <a:srgbClr val="000000"/>
                </a:solidFill>
                <a:latin typeface="Calibri (MS)"/>
              </a:rPr>
              <a:t>Immovable property or part thereof:</a:t>
            </a:r>
          </a:p>
          <a:p>
            <a:pPr marL="474979" lvl="1" indent="-237490" algn="just">
              <a:lnSpc>
                <a:spcPts val="2419"/>
              </a:lnSpc>
              <a:buFont typeface="Arial"/>
              <a:buChar char="•"/>
            </a:pPr>
            <a:r>
              <a:rPr lang="en-US" sz="2199">
                <a:solidFill>
                  <a:srgbClr val="000000"/>
                </a:solidFill>
                <a:latin typeface="Calibri (MS)"/>
              </a:rPr>
              <a:t>used exclusively for a Business or Business Activity.</a:t>
            </a:r>
          </a:p>
          <a:p>
            <a:pPr marL="474979" lvl="1" indent="-237490" algn="just">
              <a:lnSpc>
                <a:spcPts val="2419"/>
              </a:lnSpc>
              <a:buFont typeface="Arial"/>
              <a:buChar char="•"/>
            </a:pPr>
            <a:r>
              <a:rPr lang="en-US" sz="2199">
                <a:solidFill>
                  <a:srgbClr val="000000"/>
                </a:solidFill>
                <a:latin typeface="Calibri (MS)"/>
              </a:rPr>
              <a:t>not used as a place of residence or accommodation including hotels, motels, bed and breakfast establishments, serviced apartments and the like.</a:t>
            </a:r>
          </a:p>
        </p:txBody>
      </p:sp>
      <p:sp>
        <p:nvSpPr>
          <p:cNvPr id="12" name="TextBox 12"/>
          <p:cNvSpPr txBox="1"/>
          <p:nvPr/>
        </p:nvSpPr>
        <p:spPr>
          <a:xfrm>
            <a:off x="1028700" y="7249477"/>
            <a:ext cx="4089600" cy="420370"/>
          </a:xfrm>
          <a:prstGeom prst="rect">
            <a:avLst/>
          </a:prstGeom>
        </p:spPr>
        <p:txBody>
          <a:bodyPr lIns="0" tIns="0" rIns="0" bIns="0" rtlCol="0" anchor="t">
            <a:spAutoFit/>
          </a:bodyPr>
          <a:lstStyle/>
          <a:p>
            <a:pPr>
              <a:lnSpc>
                <a:spcPts val="3079"/>
              </a:lnSpc>
            </a:pPr>
            <a:r>
              <a:rPr lang="en-US" sz="2199">
                <a:solidFill>
                  <a:srgbClr val="1768AB"/>
                </a:solidFill>
                <a:latin typeface="Calibri (MS) Bold"/>
              </a:rPr>
              <a:t>d. Qualifying Income</a:t>
            </a:r>
          </a:p>
        </p:txBody>
      </p:sp>
      <p:sp>
        <p:nvSpPr>
          <p:cNvPr id="13" name="TextBox 13"/>
          <p:cNvSpPr txBox="1"/>
          <p:nvPr/>
        </p:nvSpPr>
        <p:spPr>
          <a:xfrm>
            <a:off x="1359829" y="7800748"/>
            <a:ext cx="6491626" cy="1228952"/>
          </a:xfrm>
          <a:prstGeom prst="rect">
            <a:avLst/>
          </a:prstGeom>
          <a:solidFill>
            <a:srgbClr val="0070C0"/>
          </a:solidFill>
        </p:spPr>
        <p:txBody>
          <a:bodyPr lIns="0" tIns="0" rIns="0" bIns="0" rtlCol="0" anchor="t">
            <a:spAutoFit/>
          </a:bodyPr>
          <a:lstStyle/>
          <a:p>
            <a:pPr algn="just">
              <a:lnSpc>
                <a:spcPts val="2419"/>
              </a:lnSpc>
              <a:spcBef>
                <a:spcPts val="600"/>
              </a:spcBef>
            </a:pPr>
            <a:r>
              <a:rPr lang="en-US" sz="2199" dirty="0">
                <a:solidFill>
                  <a:schemeClr val="bg1"/>
                </a:solidFill>
                <a:latin typeface="Calibri (MS)"/>
              </a:rPr>
              <a:t>Any income derived by a Qualifying Free Zone Person that is subject to Corporate Tax at the rate specified in paragraph (a) of Clause 2 of Article 3 of the Decree-Law. </a:t>
            </a:r>
          </a:p>
        </p:txBody>
      </p:sp>
      <p:sp>
        <p:nvSpPr>
          <p:cNvPr id="14" name="TextBox 14"/>
          <p:cNvSpPr txBox="1"/>
          <p:nvPr/>
        </p:nvSpPr>
        <p:spPr>
          <a:xfrm>
            <a:off x="9437238" y="1907376"/>
            <a:ext cx="2124899" cy="420370"/>
          </a:xfrm>
          <a:prstGeom prst="rect">
            <a:avLst/>
          </a:prstGeom>
        </p:spPr>
        <p:txBody>
          <a:bodyPr lIns="0" tIns="0" rIns="0" bIns="0" rtlCol="0" anchor="t">
            <a:spAutoFit/>
          </a:bodyPr>
          <a:lstStyle/>
          <a:p>
            <a:pPr>
              <a:lnSpc>
                <a:spcPts val="3079"/>
              </a:lnSpc>
            </a:pPr>
            <a:r>
              <a:rPr lang="en-US" sz="2199">
                <a:solidFill>
                  <a:srgbClr val="1768AB"/>
                </a:solidFill>
                <a:latin typeface="Calibri (MS) Bold"/>
              </a:rPr>
              <a:t>e. Free Zone</a:t>
            </a:r>
          </a:p>
        </p:txBody>
      </p:sp>
      <p:sp>
        <p:nvSpPr>
          <p:cNvPr id="15" name="TextBox 15"/>
          <p:cNvSpPr txBox="1"/>
          <p:nvPr/>
        </p:nvSpPr>
        <p:spPr>
          <a:xfrm>
            <a:off x="9768368" y="2332191"/>
            <a:ext cx="7490932" cy="918210"/>
          </a:xfrm>
          <a:prstGeom prst="rect">
            <a:avLst/>
          </a:prstGeom>
        </p:spPr>
        <p:txBody>
          <a:bodyPr lIns="0" tIns="0" rIns="0" bIns="0" rtlCol="0" anchor="t">
            <a:spAutoFit/>
          </a:bodyPr>
          <a:lstStyle/>
          <a:p>
            <a:pPr algn="just">
              <a:lnSpc>
                <a:spcPts val="2309"/>
              </a:lnSpc>
            </a:pPr>
            <a:r>
              <a:rPr lang="en-US" sz="2199">
                <a:solidFill>
                  <a:srgbClr val="000000"/>
                </a:solidFill>
                <a:latin typeface="Calibri (MS)"/>
              </a:rPr>
              <a:t>A designated and defined geographic area within the State that is specified in a decision issued by the Cabinet at the suggestion of the Minister.</a:t>
            </a:r>
          </a:p>
        </p:txBody>
      </p:sp>
      <p:sp>
        <p:nvSpPr>
          <p:cNvPr id="16" name="TextBox 16"/>
          <p:cNvSpPr txBox="1"/>
          <p:nvPr/>
        </p:nvSpPr>
        <p:spPr>
          <a:xfrm>
            <a:off x="9437238" y="3348191"/>
            <a:ext cx="4089600" cy="420370"/>
          </a:xfrm>
          <a:prstGeom prst="rect">
            <a:avLst/>
          </a:prstGeom>
        </p:spPr>
        <p:txBody>
          <a:bodyPr lIns="0" tIns="0" rIns="0" bIns="0" rtlCol="0" anchor="t">
            <a:spAutoFit/>
          </a:bodyPr>
          <a:lstStyle/>
          <a:p>
            <a:pPr>
              <a:lnSpc>
                <a:spcPts val="3079"/>
              </a:lnSpc>
            </a:pPr>
            <a:r>
              <a:rPr lang="en-US" sz="2199" dirty="0">
                <a:solidFill>
                  <a:srgbClr val="1768AB"/>
                </a:solidFill>
                <a:latin typeface="Calibri (MS) Bold"/>
              </a:rPr>
              <a:t>f. Free Zone Person</a:t>
            </a:r>
          </a:p>
        </p:txBody>
      </p:sp>
      <p:sp>
        <p:nvSpPr>
          <p:cNvPr id="17" name="TextBox 17"/>
          <p:cNvSpPr txBox="1"/>
          <p:nvPr/>
        </p:nvSpPr>
        <p:spPr>
          <a:xfrm>
            <a:off x="9768368" y="3848100"/>
            <a:ext cx="7490932" cy="1117229"/>
          </a:xfrm>
          <a:prstGeom prst="rect">
            <a:avLst/>
          </a:prstGeom>
          <a:solidFill>
            <a:srgbClr val="0070C0"/>
          </a:solidFill>
        </p:spPr>
        <p:txBody>
          <a:bodyPr lIns="0" tIns="0" rIns="0" bIns="0" rtlCol="0" anchor="t">
            <a:spAutoFit/>
          </a:bodyPr>
          <a:lstStyle/>
          <a:p>
            <a:pPr algn="just">
              <a:lnSpc>
                <a:spcPts val="2419"/>
              </a:lnSpc>
            </a:pPr>
            <a:r>
              <a:rPr lang="en-US" sz="2199" dirty="0">
                <a:solidFill>
                  <a:schemeClr val="bg1"/>
                </a:solidFill>
                <a:latin typeface="Calibri (MS)"/>
              </a:rPr>
              <a:t>A juridical person incorporated, established or otherwise registered in a Free Zone, including a branch of Non-Resident Person registered in a Free Zone.</a:t>
            </a:r>
          </a:p>
        </p:txBody>
      </p:sp>
      <p:sp>
        <p:nvSpPr>
          <p:cNvPr id="18" name="TextBox 18"/>
          <p:cNvSpPr txBox="1"/>
          <p:nvPr/>
        </p:nvSpPr>
        <p:spPr>
          <a:xfrm>
            <a:off x="9437238" y="5151897"/>
            <a:ext cx="6473732" cy="372603"/>
          </a:xfrm>
          <a:prstGeom prst="rect">
            <a:avLst/>
          </a:prstGeom>
        </p:spPr>
        <p:txBody>
          <a:bodyPr lIns="0" tIns="0" rIns="0" bIns="0" rtlCol="0" anchor="t">
            <a:spAutoFit/>
          </a:bodyPr>
          <a:lstStyle/>
          <a:p>
            <a:pPr>
              <a:lnSpc>
                <a:spcPts val="3079"/>
              </a:lnSpc>
            </a:pPr>
            <a:r>
              <a:rPr lang="en-US" sz="2199" dirty="0">
                <a:solidFill>
                  <a:srgbClr val="1768AB"/>
                </a:solidFill>
                <a:latin typeface="Calibri (MS) Bold"/>
              </a:rPr>
              <a:t>g. Qualifying Free Zone Person (QFZP)</a:t>
            </a:r>
          </a:p>
        </p:txBody>
      </p:sp>
      <p:sp>
        <p:nvSpPr>
          <p:cNvPr id="19" name="TextBox 19"/>
          <p:cNvSpPr txBox="1"/>
          <p:nvPr/>
        </p:nvSpPr>
        <p:spPr>
          <a:xfrm>
            <a:off x="9768368" y="5778871"/>
            <a:ext cx="7490932" cy="1117229"/>
          </a:xfrm>
          <a:prstGeom prst="rect">
            <a:avLst/>
          </a:prstGeom>
          <a:solidFill>
            <a:srgbClr val="0070C0"/>
          </a:solidFill>
        </p:spPr>
        <p:txBody>
          <a:bodyPr lIns="0" tIns="0" rIns="0" bIns="0" rtlCol="0" anchor="t">
            <a:spAutoFit/>
          </a:bodyPr>
          <a:lstStyle/>
          <a:p>
            <a:pPr algn="just">
              <a:lnSpc>
                <a:spcPts val="2419"/>
              </a:lnSpc>
            </a:pPr>
            <a:r>
              <a:rPr lang="en-US" sz="2199" dirty="0">
                <a:solidFill>
                  <a:schemeClr val="bg1"/>
                </a:solidFill>
                <a:latin typeface="Calibri (MS)"/>
              </a:rPr>
              <a:t>A Free Zone Person that meets the conditions of Article 18 of this Decree-Law and is subject to Corporate Tax under Clause 2 of Article 3 of the Decree-Law. </a:t>
            </a:r>
          </a:p>
        </p:txBody>
      </p:sp>
      <p:sp>
        <p:nvSpPr>
          <p:cNvPr id="20" name="TextBox 20"/>
          <p:cNvSpPr txBox="1"/>
          <p:nvPr/>
        </p:nvSpPr>
        <p:spPr>
          <a:xfrm>
            <a:off x="9437238" y="7192327"/>
            <a:ext cx="4089600" cy="420370"/>
          </a:xfrm>
          <a:prstGeom prst="rect">
            <a:avLst/>
          </a:prstGeom>
        </p:spPr>
        <p:txBody>
          <a:bodyPr lIns="0" tIns="0" rIns="0" bIns="0" rtlCol="0" anchor="t">
            <a:spAutoFit/>
          </a:bodyPr>
          <a:lstStyle/>
          <a:p>
            <a:pPr>
              <a:lnSpc>
                <a:spcPts val="3079"/>
              </a:lnSpc>
            </a:pPr>
            <a:r>
              <a:rPr lang="en-US" sz="2199">
                <a:solidFill>
                  <a:srgbClr val="1768AB"/>
                </a:solidFill>
                <a:latin typeface="Calibri (MS) Bold"/>
              </a:rPr>
              <a:t>h. Designated Zone</a:t>
            </a:r>
          </a:p>
        </p:txBody>
      </p:sp>
      <p:sp>
        <p:nvSpPr>
          <p:cNvPr id="21" name="TextBox 21"/>
          <p:cNvSpPr txBox="1"/>
          <p:nvPr/>
        </p:nvSpPr>
        <p:spPr>
          <a:xfrm>
            <a:off x="9768368" y="7607617"/>
            <a:ext cx="7490932" cy="1275715"/>
          </a:xfrm>
          <a:prstGeom prst="rect">
            <a:avLst/>
          </a:prstGeom>
        </p:spPr>
        <p:txBody>
          <a:bodyPr lIns="0" tIns="0" rIns="0" bIns="0" rtlCol="0" anchor="t">
            <a:spAutoFit/>
          </a:bodyPr>
          <a:lstStyle/>
          <a:p>
            <a:pPr algn="just">
              <a:lnSpc>
                <a:spcPts val="2419"/>
              </a:lnSpc>
            </a:pPr>
            <a:r>
              <a:rPr lang="en-US" sz="2199" dirty="0">
                <a:solidFill>
                  <a:srgbClr val="000000"/>
                </a:solidFill>
                <a:latin typeface="Calibri (MS)"/>
              </a:rPr>
              <a:t>A designated zone as defined in Federal Decree-Law No. 8 of 2017 on Value Added Tax and its amendments, which has been specified as a Free Zone for the purposes of the Corporate Tax Law. </a:t>
            </a:r>
            <a:r>
              <a:rPr lang="en-US" sz="2199" b="1" dirty="0">
                <a:solidFill>
                  <a:srgbClr val="13B0E7"/>
                </a:solidFill>
                <a:latin typeface="Calibri (MS)"/>
              </a:rPr>
              <a:t>(Designated Zones for VAT purposes.)</a:t>
            </a:r>
            <a:endParaRPr lang="en-US" sz="2199" dirty="0">
              <a:solidFill>
                <a:srgbClr val="000000"/>
              </a:solidFill>
              <a:latin typeface="Calibri (MS)"/>
            </a:endParaRPr>
          </a:p>
        </p:txBody>
      </p:sp>
      <p:sp>
        <p:nvSpPr>
          <p:cNvPr id="22" name="TextBox 5">
            <a:extLst>
              <a:ext uri="{FF2B5EF4-FFF2-40B4-BE49-F238E27FC236}">
                <a16:creationId xmlns:a16="http://schemas.microsoft.com/office/drawing/2014/main" id="{B03A90ED-2054-44AE-6079-B016FE28C727}"/>
              </a:ext>
            </a:extLst>
          </p:cNvPr>
          <p:cNvSpPr txBox="1"/>
          <p:nvPr/>
        </p:nvSpPr>
        <p:spPr>
          <a:xfrm>
            <a:off x="934120" y="1086109"/>
            <a:ext cx="11562680" cy="789447"/>
          </a:xfrm>
          <a:prstGeom prst="rect">
            <a:avLst/>
          </a:prstGeom>
        </p:spPr>
        <p:txBody>
          <a:bodyPr lIns="0" tIns="0" rIns="0" bIns="0" rtlCol="0" anchor="t">
            <a:spAutoFit/>
          </a:bodyPr>
          <a:lstStyle/>
          <a:p>
            <a:pPr algn="just">
              <a:lnSpc>
                <a:spcPts val="6750"/>
              </a:lnSpc>
            </a:pPr>
            <a:r>
              <a:rPr lang="en-US" sz="3200" b="1" dirty="0">
                <a:solidFill>
                  <a:schemeClr val="accent1"/>
                </a:solidFill>
                <a:latin typeface="Calibri (MS)" panose="020B0604020202020204" charset="0"/>
                <a:cs typeface="Calibri (MS)" panose="020B0604020202020204" charset="0"/>
              </a:rPr>
              <a:t>Definitions</a:t>
            </a:r>
          </a:p>
        </p:txBody>
      </p:sp>
      <p:sp>
        <p:nvSpPr>
          <p:cNvPr id="2" name="Freeform 4">
            <a:extLst>
              <a:ext uri="{FF2B5EF4-FFF2-40B4-BE49-F238E27FC236}">
                <a16:creationId xmlns:a16="http://schemas.microsoft.com/office/drawing/2014/main" id="{D022942C-6830-090B-00D7-8033E7B96CDF}"/>
              </a:ext>
            </a:extLst>
          </p:cNvPr>
          <p:cNvSpPr/>
          <p:nvPr/>
        </p:nvSpPr>
        <p:spPr>
          <a:xfrm>
            <a:off x="16611600" y="9550566"/>
            <a:ext cx="1412412" cy="622134"/>
          </a:xfrm>
          <a:custGeom>
            <a:avLst/>
            <a:gdLst/>
            <a:ahLst/>
            <a:cxnLst/>
            <a:rect l="l" t="t" r="r" b="b"/>
            <a:pathLst>
              <a:path w="1412412" h="622134">
                <a:moveTo>
                  <a:pt x="0" y="0"/>
                </a:moveTo>
                <a:lnTo>
                  <a:pt x="1412413" y="0"/>
                </a:lnTo>
                <a:lnTo>
                  <a:pt x="1412413" y="622134"/>
                </a:lnTo>
                <a:lnTo>
                  <a:pt x="0" y="622134"/>
                </a:lnTo>
                <a:lnTo>
                  <a:pt x="0" y="0"/>
                </a:lnTo>
                <a:close/>
              </a:path>
            </a:pathLst>
          </a:custGeom>
          <a:blipFill>
            <a:blip r:embed="rId3"/>
            <a:stretch>
              <a:fillRect/>
            </a:stretch>
          </a:blipFill>
        </p:spPr>
        <p:txBody>
          <a:bodyPr/>
          <a:lstStyle/>
          <a:p>
            <a:endParaRPr lang="en-GB" dirty="0"/>
          </a:p>
        </p:txBody>
      </p:sp>
      <p:sp>
        <p:nvSpPr>
          <p:cNvPr id="23" name="Slide Number Placeholder 8">
            <a:extLst>
              <a:ext uri="{FF2B5EF4-FFF2-40B4-BE49-F238E27FC236}">
                <a16:creationId xmlns:a16="http://schemas.microsoft.com/office/drawing/2014/main" id="{39F97B35-3109-733D-B3D5-000575B16417}"/>
              </a:ext>
            </a:extLst>
          </p:cNvPr>
          <p:cNvSpPr txBox="1">
            <a:spLocks/>
          </p:cNvSpPr>
          <p:nvPr/>
        </p:nvSpPr>
        <p:spPr>
          <a:xfrm>
            <a:off x="8656526" y="9791700"/>
            <a:ext cx="34886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934120" y="1086109"/>
            <a:ext cx="15677480" cy="762388"/>
          </a:xfrm>
          <a:prstGeom prst="rect">
            <a:avLst/>
          </a:prstGeom>
        </p:spPr>
        <p:txBody>
          <a:bodyPr wrap="square" lIns="0" tIns="0" rIns="0" bIns="0" rtlCol="0" anchor="t">
            <a:spAutoFit/>
          </a:bodyPr>
          <a:lstStyle/>
          <a:p>
            <a:pPr algn="just">
              <a:lnSpc>
                <a:spcPts val="6750"/>
              </a:lnSpc>
            </a:pPr>
            <a:r>
              <a:rPr lang="en-US" sz="3200" b="1" dirty="0">
                <a:solidFill>
                  <a:schemeClr val="accent1"/>
                </a:solidFill>
                <a:latin typeface="Calibri (MS)" panose="020B0604020202020204" charset="0"/>
                <a:cs typeface="Calibri (MS)" panose="020B0604020202020204" charset="0"/>
              </a:rPr>
              <a:t>Corporate Tax Rates applicable to Normal Taxable Person Vs Qualifying Free Zone Person </a:t>
            </a:r>
          </a:p>
        </p:txBody>
      </p:sp>
      <p:sp>
        <p:nvSpPr>
          <p:cNvPr id="2" name="Freeform 4">
            <a:extLst>
              <a:ext uri="{FF2B5EF4-FFF2-40B4-BE49-F238E27FC236}">
                <a16:creationId xmlns:a16="http://schemas.microsoft.com/office/drawing/2014/main" id="{7F5D24CB-10C2-9CE5-3B0E-B7D98880273C}"/>
              </a:ext>
            </a:extLst>
          </p:cNvPr>
          <p:cNvSpPr/>
          <p:nvPr/>
        </p:nvSpPr>
        <p:spPr>
          <a:xfrm>
            <a:off x="16611600" y="9550566"/>
            <a:ext cx="1412412" cy="622134"/>
          </a:xfrm>
          <a:custGeom>
            <a:avLst/>
            <a:gdLst/>
            <a:ahLst/>
            <a:cxnLst/>
            <a:rect l="l" t="t" r="r" b="b"/>
            <a:pathLst>
              <a:path w="1412412" h="622134">
                <a:moveTo>
                  <a:pt x="0" y="0"/>
                </a:moveTo>
                <a:lnTo>
                  <a:pt x="1412413" y="0"/>
                </a:lnTo>
                <a:lnTo>
                  <a:pt x="1412413" y="622134"/>
                </a:lnTo>
                <a:lnTo>
                  <a:pt x="0" y="622134"/>
                </a:lnTo>
                <a:lnTo>
                  <a:pt x="0" y="0"/>
                </a:lnTo>
                <a:close/>
              </a:path>
            </a:pathLst>
          </a:custGeom>
          <a:blipFill>
            <a:blip r:embed="rId3"/>
            <a:stretch>
              <a:fillRect/>
            </a:stretch>
          </a:blipFill>
        </p:spPr>
        <p:txBody>
          <a:bodyPr/>
          <a:lstStyle/>
          <a:p>
            <a:endParaRPr lang="en-GB" dirty="0"/>
          </a:p>
        </p:txBody>
      </p:sp>
      <p:sp>
        <p:nvSpPr>
          <p:cNvPr id="9" name="Slide Number Placeholder 8">
            <a:extLst>
              <a:ext uri="{FF2B5EF4-FFF2-40B4-BE49-F238E27FC236}">
                <a16:creationId xmlns:a16="http://schemas.microsoft.com/office/drawing/2014/main" id="{D917A6DB-6229-2ED4-4913-C914AFF460D6}"/>
              </a:ext>
            </a:extLst>
          </p:cNvPr>
          <p:cNvSpPr txBox="1">
            <a:spLocks/>
          </p:cNvSpPr>
          <p:nvPr/>
        </p:nvSpPr>
        <p:spPr>
          <a:xfrm>
            <a:off x="8656526" y="9791700"/>
            <a:ext cx="34886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5</a:t>
            </a:fld>
            <a:endParaRPr lang="en-US" dirty="0"/>
          </a:p>
        </p:txBody>
      </p:sp>
      <p:sp>
        <p:nvSpPr>
          <p:cNvPr id="18" name="TextBox 13">
            <a:extLst>
              <a:ext uri="{FF2B5EF4-FFF2-40B4-BE49-F238E27FC236}">
                <a16:creationId xmlns:a16="http://schemas.microsoft.com/office/drawing/2014/main" id="{8F7B73A4-397E-412D-3C1C-463F50FC299E}"/>
              </a:ext>
            </a:extLst>
          </p:cNvPr>
          <p:cNvSpPr txBox="1"/>
          <p:nvPr/>
        </p:nvSpPr>
        <p:spPr>
          <a:xfrm>
            <a:off x="990601" y="2857500"/>
            <a:ext cx="7543800" cy="4005392"/>
          </a:xfrm>
          <a:prstGeom prst="rect">
            <a:avLst/>
          </a:prstGeom>
          <a:solidFill>
            <a:schemeClr val="tx2">
              <a:lumMod val="20000"/>
              <a:lumOff val="80000"/>
            </a:schemeClr>
          </a:solidFill>
        </p:spPr>
        <p:txBody>
          <a:bodyPr wrap="square" lIns="0" tIns="0" rIns="0" bIns="0" rtlCol="0" anchor="t">
            <a:spAutoFit/>
          </a:bodyPr>
          <a:lstStyle/>
          <a:p>
            <a:pPr marL="240322" lvl="1" algn="just">
              <a:lnSpc>
                <a:spcPts val="2448"/>
              </a:lnSpc>
            </a:pPr>
            <a:endParaRPr lang="en-US" sz="2400" b="1" u="sng" dirty="0">
              <a:solidFill>
                <a:srgbClr val="424344"/>
              </a:solidFill>
              <a:latin typeface="Calibri (MS)"/>
            </a:endParaRPr>
          </a:p>
          <a:p>
            <a:pPr marL="240322" lvl="1" algn="just">
              <a:lnSpc>
                <a:spcPts val="2448"/>
              </a:lnSpc>
            </a:pPr>
            <a:r>
              <a:rPr lang="en-US" sz="2400" b="1" u="sng" dirty="0">
                <a:solidFill>
                  <a:srgbClr val="424344"/>
                </a:solidFill>
                <a:latin typeface="Calibri (MS)"/>
              </a:rPr>
              <a:t>Taxability of a Normal Taxable Person</a:t>
            </a:r>
          </a:p>
          <a:p>
            <a:pPr marL="240322" lvl="1" algn="just">
              <a:lnSpc>
                <a:spcPts val="2448"/>
              </a:lnSpc>
            </a:pPr>
            <a:endParaRPr lang="en-US" sz="2400" dirty="0">
              <a:solidFill>
                <a:srgbClr val="424344"/>
              </a:solidFill>
              <a:latin typeface="Calibri (MS)"/>
            </a:endParaRPr>
          </a:p>
          <a:p>
            <a:pPr marL="240322" lvl="1" algn="just">
              <a:lnSpc>
                <a:spcPts val="2448"/>
              </a:lnSpc>
            </a:pPr>
            <a:r>
              <a:rPr lang="en-US" sz="2400" dirty="0">
                <a:solidFill>
                  <a:srgbClr val="424344"/>
                </a:solidFill>
                <a:latin typeface="Calibri (MS)"/>
              </a:rPr>
              <a:t>						        </a:t>
            </a:r>
            <a:r>
              <a:rPr lang="en-US" sz="2400" b="1" u="sng" dirty="0">
                <a:solidFill>
                  <a:srgbClr val="424344"/>
                </a:solidFill>
                <a:latin typeface="Calibri (MS)"/>
              </a:rPr>
              <a:t>Tax Rate</a:t>
            </a:r>
          </a:p>
          <a:p>
            <a:pPr marL="240322" lvl="1" algn="just">
              <a:lnSpc>
                <a:spcPts val="2448"/>
              </a:lnSpc>
            </a:pPr>
            <a:endParaRPr lang="en-US" sz="2400" dirty="0">
              <a:solidFill>
                <a:srgbClr val="424344"/>
              </a:solidFill>
              <a:latin typeface="Calibri (MS)"/>
            </a:endParaRPr>
          </a:p>
          <a:p>
            <a:pPr marL="240322" lvl="1" algn="just">
              <a:lnSpc>
                <a:spcPts val="2448"/>
              </a:lnSpc>
            </a:pPr>
            <a:r>
              <a:rPr lang="en-US" sz="2400" dirty="0">
                <a:solidFill>
                  <a:srgbClr val="424344"/>
                </a:solidFill>
                <a:latin typeface="Calibri (MS)"/>
              </a:rPr>
              <a:t>Taxable Income up to AED 375,000			0%</a:t>
            </a:r>
          </a:p>
          <a:p>
            <a:pPr marL="240322" lvl="1" algn="just">
              <a:lnSpc>
                <a:spcPts val="2448"/>
              </a:lnSpc>
            </a:pPr>
            <a:endParaRPr lang="en-US" sz="2400" dirty="0">
              <a:solidFill>
                <a:srgbClr val="424344"/>
              </a:solidFill>
              <a:latin typeface="Calibri (MS)"/>
            </a:endParaRPr>
          </a:p>
          <a:p>
            <a:pPr marL="240322" lvl="1" algn="just">
              <a:lnSpc>
                <a:spcPts val="2448"/>
              </a:lnSpc>
            </a:pPr>
            <a:endParaRPr lang="en-US" sz="2400" dirty="0">
              <a:solidFill>
                <a:srgbClr val="424344"/>
              </a:solidFill>
              <a:latin typeface="Calibri (MS)"/>
            </a:endParaRPr>
          </a:p>
          <a:p>
            <a:pPr marL="240322" lvl="1" algn="just">
              <a:lnSpc>
                <a:spcPts val="2448"/>
              </a:lnSpc>
            </a:pPr>
            <a:r>
              <a:rPr lang="en-US" sz="2400" dirty="0">
                <a:solidFill>
                  <a:srgbClr val="424344"/>
                </a:solidFill>
                <a:latin typeface="Calibri (MS)"/>
              </a:rPr>
              <a:t>Taxable Income above AED 375,000		9%</a:t>
            </a:r>
          </a:p>
          <a:p>
            <a:pPr marL="240322" lvl="1" algn="just">
              <a:lnSpc>
                <a:spcPts val="2448"/>
              </a:lnSpc>
            </a:pPr>
            <a:endParaRPr lang="en-US" sz="2400" dirty="0">
              <a:solidFill>
                <a:srgbClr val="424344"/>
              </a:solidFill>
              <a:latin typeface="Calibri (MS)"/>
            </a:endParaRPr>
          </a:p>
          <a:p>
            <a:pPr marL="240322" lvl="1" algn="just">
              <a:lnSpc>
                <a:spcPts val="2448"/>
              </a:lnSpc>
            </a:pPr>
            <a:endParaRPr lang="en-US" sz="2400" dirty="0">
              <a:solidFill>
                <a:srgbClr val="424344"/>
              </a:solidFill>
              <a:latin typeface="Calibri (MS)"/>
            </a:endParaRPr>
          </a:p>
          <a:p>
            <a:pPr marL="240322" lvl="1" algn="just">
              <a:lnSpc>
                <a:spcPts val="2448"/>
              </a:lnSpc>
            </a:pPr>
            <a:r>
              <a:rPr lang="en-US" sz="2400" dirty="0">
                <a:solidFill>
                  <a:srgbClr val="424344"/>
                </a:solidFill>
                <a:latin typeface="Calibri (MS)"/>
              </a:rPr>
              <a:t> </a:t>
            </a:r>
          </a:p>
          <a:p>
            <a:pPr marL="240322" lvl="1" algn="just">
              <a:lnSpc>
                <a:spcPts val="2448"/>
              </a:lnSpc>
            </a:pPr>
            <a:endParaRPr lang="en-US" sz="2400" dirty="0">
              <a:solidFill>
                <a:srgbClr val="424344"/>
              </a:solidFill>
              <a:latin typeface="Calibri (MS)"/>
            </a:endParaRPr>
          </a:p>
        </p:txBody>
      </p:sp>
      <p:sp>
        <p:nvSpPr>
          <p:cNvPr id="19" name="TextBox 13">
            <a:extLst>
              <a:ext uri="{FF2B5EF4-FFF2-40B4-BE49-F238E27FC236}">
                <a16:creationId xmlns:a16="http://schemas.microsoft.com/office/drawing/2014/main" id="{1E7CC92A-2C00-25D5-D850-C6C23D03AC7D}"/>
              </a:ext>
            </a:extLst>
          </p:cNvPr>
          <p:cNvSpPr txBox="1"/>
          <p:nvPr/>
        </p:nvSpPr>
        <p:spPr>
          <a:xfrm>
            <a:off x="9677400" y="2889736"/>
            <a:ext cx="7543800" cy="4005392"/>
          </a:xfrm>
          <a:prstGeom prst="rect">
            <a:avLst/>
          </a:prstGeom>
          <a:solidFill>
            <a:schemeClr val="tx2">
              <a:lumMod val="20000"/>
              <a:lumOff val="80000"/>
            </a:schemeClr>
          </a:solidFill>
        </p:spPr>
        <p:txBody>
          <a:bodyPr wrap="square" lIns="0" tIns="0" rIns="0" bIns="0" rtlCol="0" anchor="t">
            <a:spAutoFit/>
          </a:bodyPr>
          <a:lstStyle/>
          <a:p>
            <a:pPr marL="240322" lvl="1" algn="just">
              <a:lnSpc>
                <a:spcPts val="2448"/>
              </a:lnSpc>
            </a:pPr>
            <a:endParaRPr lang="en-US" sz="2400" b="1" u="sng" dirty="0">
              <a:solidFill>
                <a:srgbClr val="424344"/>
              </a:solidFill>
              <a:latin typeface="Calibri (MS)"/>
            </a:endParaRPr>
          </a:p>
          <a:p>
            <a:pPr marL="240322" lvl="1" algn="just">
              <a:lnSpc>
                <a:spcPts val="2448"/>
              </a:lnSpc>
            </a:pPr>
            <a:r>
              <a:rPr lang="en-US" sz="2400" b="1" u="sng" dirty="0">
                <a:solidFill>
                  <a:srgbClr val="424344"/>
                </a:solidFill>
                <a:latin typeface="Calibri (MS)"/>
              </a:rPr>
              <a:t>Taxability of a </a:t>
            </a:r>
            <a:r>
              <a:rPr lang="en-US" sz="2400" b="1" u="sng" dirty="0">
                <a:solidFill>
                  <a:srgbClr val="00B0F0"/>
                </a:solidFill>
                <a:latin typeface="Calibri (MS)"/>
              </a:rPr>
              <a:t>Qualifying Free Zone Person (QFZP)</a:t>
            </a:r>
          </a:p>
          <a:p>
            <a:pPr marL="240322" lvl="1" algn="just">
              <a:lnSpc>
                <a:spcPts val="2448"/>
              </a:lnSpc>
            </a:pPr>
            <a:endParaRPr lang="en-US" sz="2400" dirty="0">
              <a:solidFill>
                <a:srgbClr val="424344"/>
              </a:solidFill>
              <a:latin typeface="Calibri (MS)"/>
            </a:endParaRPr>
          </a:p>
          <a:p>
            <a:pPr marL="240322" lvl="1" algn="just">
              <a:lnSpc>
                <a:spcPts val="2448"/>
              </a:lnSpc>
            </a:pPr>
            <a:r>
              <a:rPr lang="en-US" sz="2400" dirty="0">
                <a:solidFill>
                  <a:srgbClr val="424344"/>
                </a:solidFill>
                <a:latin typeface="Calibri (MS)"/>
              </a:rPr>
              <a:t>						        </a:t>
            </a:r>
            <a:r>
              <a:rPr lang="en-US" sz="2400" b="1" u="sng" dirty="0">
                <a:solidFill>
                  <a:srgbClr val="424344"/>
                </a:solidFill>
                <a:latin typeface="Calibri (MS)"/>
              </a:rPr>
              <a:t>Tax Rate</a:t>
            </a:r>
          </a:p>
          <a:p>
            <a:pPr marL="240322" lvl="1" algn="just">
              <a:lnSpc>
                <a:spcPts val="2448"/>
              </a:lnSpc>
            </a:pPr>
            <a:endParaRPr lang="en-US" sz="2400" dirty="0">
              <a:solidFill>
                <a:srgbClr val="424344"/>
              </a:solidFill>
              <a:latin typeface="Calibri (MS)"/>
            </a:endParaRPr>
          </a:p>
          <a:p>
            <a:pPr marL="240322" lvl="1" algn="just">
              <a:lnSpc>
                <a:spcPts val="2448"/>
              </a:lnSpc>
            </a:pPr>
            <a:r>
              <a:rPr lang="en-US" sz="2400" dirty="0">
                <a:solidFill>
                  <a:srgbClr val="424344"/>
                </a:solidFill>
                <a:latin typeface="Calibri (MS)"/>
              </a:rPr>
              <a:t>Qualifying Income					0%</a:t>
            </a:r>
          </a:p>
          <a:p>
            <a:pPr marL="240322" lvl="1" algn="just">
              <a:lnSpc>
                <a:spcPts val="2448"/>
              </a:lnSpc>
            </a:pPr>
            <a:endParaRPr lang="en-US" sz="2400" dirty="0">
              <a:solidFill>
                <a:srgbClr val="424344"/>
              </a:solidFill>
              <a:latin typeface="Calibri (MS)"/>
            </a:endParaRPr>
          </a:p>
          <a:p>
            <a:pPr marL="240322" lvl="1" algn="just">
              <a:lnSpc>
                <a:spcPts val="2448"/>
              </a:lnSpc>
            </a:pPr>
            <a:endParaRPr lang="en-US" sz="2400" dirty="0">
              <a:solidFill>
                <a:srgbClr val="424344"/>
              </a:solidFill>
              <a:latin typeface="Calibri (MS)"/>
            </a:endParaRPr>
          </a:p>
          <a:p>
            <a:pPr marL="240322" lvl="1" algn="just">
              <a:lnSpc>
                <a:spcPts val="2448"/>
              </a:lnSpc>
            </a:pPr>
            <a:r>
              <a:rPr lang="en-US" sz="2400" dirty="0">
                <a:solidFill>
                  <a:srgbClr val="424344"/>
                </a:solidFill>
                <a:latin typeface="Calibri (MS)"/>
              </a:rPr>
              <a:t>Other Income* 					9%</a:t>
            </a:r>
          </a:p>
          <a:p>
            <a:pPr marL="240322" lvl="1" algn="just">
              <a:lnSpc>
                <a:spcPts val="2448"/>
              </a:lnSpc>
            </a:pPr>
            <a:endParaRPr lang="en-US" sz="2400" dirty="0">
              <a:solidFill>
                <a:srgbClr val="424344"/>
              </a:solidFill>
              <a:latin typeface="Calibri (MS)"/>
            </a:endParaRPr>
          </a:p>
          <a:p>
            <a:pPr marL="240322" lvl="1" algn="just">
              <a:lnSpc>
                <a:spcPts val="2448"/>
              </a:lnSpc>
            </a:pPr>
            <a:r>
              <a:rPr lang="en-US" sz="2400" dirty="0">
                <a:solidFill>
                  <a:srgbClr val="424344"/>
                </a:solidFill>
                <a:latin typeface="Calibri (MS)"/>
              </a:rPr>
              <a:t>(*Revenue attributable to immovable Property and Revenue attributable Domestic PE or Foreign PE)</a:t>
            </a:r>
          </a:p>
          <a:p>
            <a:pPr marL="240322" lvl="1" algn="just">
              <a:lnSpc>
                <a:spcPts val="2448"/>
              </a:lnSpc>
            </a:pPr>
            <a:r>
              <a:rPr lang="en-US" sz="2400" dirty="0">
                <a:solidFill>
                  <a:srgbClr val="424344"/>
                </a:solidFill>
                <a:latin typeface="Calibri (MS)"/>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934120" y="1086109"/>
            <a:ext cx="11562680" cy="789447"/>
          </a:xfrm>
          <a:prstGeom prst="rect">
            <a:avLst/>
          </a:prstGeom>
        </p:spPr>
        <p:txBody>
          <a:bodyPr lIns="0" tIns="0" rIns="0" bIns="0" rtlCol="0" anchor="t">
            <a:spAutoFit/>
          </a:bodyPr>
          <a:lstStyle/>
          <a:p>
            <a:pPr algn="just">
              <a:lnSpc>
                <a:spcPts val="6750"/>
              </a:lnSpc>
            </a:pPr>
            <a:r>
              <a:rPr lang="en-US" sz="3200" b="1" dirty="0">
                <a:solidFill>
                  <a:schemeClr val="accent1"/>
                </a:solidFill>
                <a:latin typeface="Calibri (MS)" panose="020B0604020202020204" charset="0"/>
                <a:cs typeface="Calibri (MS)" panose="020B0604020202020204" charset="0"/>
              </a:rPr>
              <a:t>Qualifying Free Zone Person (QFZP)</a:t>
            </a:r>
          </a:p>
        </p:txBody>
      </p:sp>
      <p:sp>
        <p:nvSpPr>
          <p:cNvPr id="6" name="TextBox 6"/>
          <p:cNvSpPr txBox="1"/>
          <p:nvPr/>
        </p:nvSpPr>
        <p:spPr>
          <a:xfrm>
            <a:off x="914400" y="2118836"/>
            <a:ext cx="13716000" cy="738664"/>
          </a:xfrm>
          <a:prstGeom prst="rect">
            <a:avLst/>
          </a:prstGeom>
        </p:spPr>
        <p:txBody>
          <a:bodyPr wrap="square" lIns="0" tIns="0" rIns="0" bIns="0" rtlCol="0" anchor="t">
            <a:spAutoFit/>
          </a:bodyPr>
          <a:lstStyle/>
          <a:p>
            <a:r>
              <a:rPr lang="en-US" sz="2400" dirty="0">
                <a:solidFill>
                  <a:srgbClr val="424344"/>
                </a:solidFill>
                <a:latin typeface="Calibri (MS)"/>
              </a:rPr>
              <a:t>A Qualifying Free Zone Person is a</a:t>
            </a:r>
            <a:r>
              <a:rPr lang="en-US" sz="2400" b="1" dirty="0">
                <a:solidFill>
                  <a:srgbClr val="424344"/>
                </a:solidFill>
                <a:latin typeface="Calibri (MS)"/>
              </a:rPr>
              <a:t> </a:t>
            </a:r>
            <a:r>
              <a:rPr lang="en-US" sz="2400" b="1" dirty="0">
                <a:latin typeface="Calibri (MS)"/>
              </a:rPr>
              <a:t>Free Zone Person</a:t>
            </a:r>
            <a:r>
              <a:rPr lang="en-US" sz="2400" dirty="0">
                <a:solidFill>
                  <a:srgbClr val="424344"/>
                </a:solidFill>
                <a:latin typeface="Calibri (MS)"/>
              </a:rPr>
              <a:t> that meets </a:t>
            </a:r>
            <a:r>
              <a:rPr lang="en-US" sz="2400" b="1" u="sng" dirty="0">
                <a:solidFill>
                  <a:srgbClr val="424344"/>
                </a:solidFill>
                <a:latin typeface="Calibri (MS)"/>
              </a:rPr>
              <a:t>all the </a:t>
            </a:r>
            <a:r>
              <a:rPr lang="en-US" sz="2400" dirty="0">
                <a:solidFill>
                  <a:srgbClr val="424344"/>
                </a:solidFill>
                <a:latin typeface="Calibri (MS)"/>
              </a:rPr>
              <a:t>following </a:t>
            </a:r>
            <a:r>
              <a:rPr lang="en-US" sz="2400" b="1" u="sng" dirty="0">
                <a:solidFill>
                  <a:srgbClr val="424344"/>
                </a:solidFill>
                <a:latin typeface="Calibri (MS)"/>
              </a:rPr>
              <a:t>conditions</a:t>
            </a:r>
            <a:r>
              <a:rPr lang="en-US" sz="2400" dirty="0">
                <a:solidFill>
                  <a:srgbClr val="424344"/>
                </a:solidFill>
                <a:latin typeface="Calibri (MS)"/>
              </a:rPr>
              <a:t>: </a:t>
            </a:r>
            <a:r>
              <a:rPr lang="en-US" sz="2400" dirty="0">
                <a:solidFill>
                  <a:srgbClr val="00B0F0"/>
                </a:solidFill>
                <a:latin typeface="Calibri (MS)"/>
              </a:rPr>
              <a:t>(</a:t>
            </a:r>
            <a:r>
              <a:rPr lang="en-US" sz="2400" i="1" dirty="0">
                <a:solidFill>
                  <a:srgbClr val="00B0F0"/>
                </a:solidFill>
                <a:latin typeface="Calibri (MS)"/>
              </a:rPr>
              <a:t>Clause 1 of Article 18 of Federal Decree Law No. 47 of 2022)</a:t>
            </a:r>
            <a:endParaRPr lang="en-US" sz="2400" dirty="0">
              <a:solidFill>
                <a:srgbClr val="00B0F0"/>
              </a:solidFill>
              <a:latin typeface="Calibri (MS)"/>
            </a:endParaRPr>
          </a:p>
        </p:txBody>
      </p:sp>
      <p:sp>
        <p:nvSpPr>
          <p:cNvPr id="7" name="TextBox 7"/>
          <p:cNvSpPr txBox="1"/>
          <p:nvPr/>
        </p:nvSpPr>
        <p:spPr>
          <a:xfrm>
            <a:off x="1600200" y="3817014"/>
            <a:ext cx="13716000" cy="2774286"/>
          </a:xfrm>
          <a:prstGeom prst="rect">
            <a:avLst/>
          </a:prstGeom>
          <a:noFill/>
        </p:spPr>
        <p:txBody>
          <a:bodyPr wrap="square" lIns="0" tIns="0" rIns="0" bIns="0" rtlCol="0" anchor="t">
            <a:spAutoFit/>
          </a:bodyPr>
          <a:lstStyle/>
          <a:p>
            <a:pPr marL="457200" indent="-457200">
              <a:lnSpc>
                <a:spcPts val="2448"/>
              </a:lnSpc>
              <a:buFont typeface="+mj-lt"/>
              <a:buAutoNum type="alphaLcParenR"/>
            </a:pPr>
            <a:r>
              <a:rPr lang="en-US" sz="2400" dirty="0">
                <a:solidFill>
                  <a:srgbClr val="424344"/>
                </a:solidFill>
                <a:latin typeface="Calibri (MS)"/>
              </a:rPr>
              <a:t>Maintains </a:t>
            </a:r>
            <a:r>
              <a:rPr lang="en-US" sz="2400" b="1" dirty="0">
                <a:solidFill>
                  <a:srgbClr val="00B0F0"/>
                </a:solidFill>
                <a:latin typeface="Calibri (MS)"/>
              </a:rPr>
              <a:t>adequate substance</a:t>
            </a:r>
            <a:r>
              <a:rPr lang="en-US" sz="2400" dirty="0">
                <a:solidFill>
                  <a:schemeClr val="bg1"/>
                </a:solidFill>
                <a:latin typeface="Calibri (MS) Bold"/>
              </a:rPr>
              <a:t> </a:t>
            </a:r>
            <a:r>
              <a:rPr lang="en-US" sz="2400" dirty="0">
                <a:solidFill>
                  <a:srgbClr val="424344"/>
                </a:solidFill>
                <a:latin typeface="Calibri (MS)"/>
              </a:rPr>
              <a:t>in the State.</a:t>
            </a:r>
          </a:p>
          <a:p>
            <a:pPr marL="457200" indent="-457200">
              <a:lnSpc>
                <a:spcPts val="2448"/>
              </a:lnSpc>
              <a:buFont typeface="+mj-lt"/>
              <a:buAutoNum type="alphaLcParenR"/>
            </a:pPr>
            <a:endParaRPr lang="en-US" sz="2400" dirty="0">
              <a:solidFill>
                <a:srgbClr val="424344"/>
              </a:solidFill>
              <a:latin typeface="Calibri (MS)"/>
            </a:endParaRPr>
          </a:p>
          <a:p>
            <a:pPr marL="457200" indent="-457200">
              <a:lnSpc>
                <a:spcPts val="2448"/>
              </a:lnSpc>
              <a:buFont typeface="+mj-lt"/>
              <a:buAutoNum type="alphaLcParenR"/>
            </a:pPr>
            <a:r>
              <a:rPr lang="en-US" sz="2400" dirty="0">
                <a:solidFill>
                  <a:srgbClr val="424344"/>
                </a:solidFill>
                <a:latin typeface="Calibri (MS)"/>
              </a:rPr>
              <a:t>Derives </a:t>
            </a:r>
            <a:r>
              <a:rPr lang="en-US" sz="2400" b="1" dirty="0">
                <a:solidFill>
                  <a:srgbClr val="00B0F0"/>
                </a:solidFill>
                <a:latin typeface="Calibri (MS)"/>
              </a:rPr>
              <a:t>Qualifying Income</a:t>
            </a:r>
            <a:r>
              <a:rPr lang="en-US" sz="2400" b="1" dirty="0">
                <a:latin typeface="Calibri (MS)"/>
              </a:rPr>
              <a:t> </a:t>
            </a:r>
            <a:r>
              <a:rPr lang="en-US" sz="2400" dirty="0">
                <a:solidFill>
                  <a:srgbClr val="424344"/>
                </a:solidFill>
                <a:latin typeface="Calibri (MS)"/>
              </a:rPr>
              <a:t>as specified in a decision issued by the Cabinet at the suggestion of the Minister.</a:t>
            </a:r>
            <a:endParaRPr lang="en-US" sz="2400" dirty="0">
              <a:latin typeface="Calibri (MS)"/>
            </a:endParaRPr>
          </a:p>
          <a:p>
            <a:pPr marL="457200" indent="-457200">
              <a:lnSpc>
                <a:spcPts val="2448"/>
              </a:lnSpc>
              <a:buFont typeface="+mj-lt"/>
              <a:buAutoNum type="alphaLcParenR"/>
            </a:pPr>
            <a:endParaRPr lang="en-US" sz="2400" dirty="0">
              <a:solidFill>
                <a:srgbClr val="424344"/>
              </a:solidFill>
              <a:latin typeface="Calibri (MS)"/>
            </a:endParaRPr>
          </a:p>
          <a:p>
            <a:pPr marL="457200" indent="-457200">
              <a:lnSpc>
                <a:spcPts val="2448"/>
              </a:lnSpc>
              <a:buFont typeface="+mj-lt"/>
              <a:buAutoNum type="alphaLcParenR"/>
            </a:pPr>
            <a:r>
              <a:rPr lang="en-US" sz="2400" dirty="0">
                <a:solidFill>
                  <a:srgbClr val="424344"/>
                </a:solidFill>
                <a:latin typeface="Calibri (MS)"/>
              </a:rPr>
              <a:t>Has </a:t>
            </a:r>
            <a:r>
              <a:rPr lang="en-US" sz="2400" b="1" dirty="0">
                <a:solidFill>
                  <a:srgbClr val="00B0F0"/>
                </a:solidFill>
                <a:latin typeface="Calibri (MS)"/>
              </a:rPr>
              <a:t>not elected</a:t>
            </a:r>
            <a:r>
              <a:rPr lang="en-US" sz="2400" b="1" dirty="0">
                <a:latin typeface="Calibri (MS)"/>
              </a:rPr>
              <a:t> </a:t>
            </a:r>
            <a:r>
              <a:rPr lang="en-US" sz="2400" dirty="0">
                <a:solidFill>
                  <a:srgbClr val="424344"/>
                </a:solidFill>
                <a:latin typeface="Calibri (MS)"/>
              </a:rPr>
              <a:t>to be subject to Corporate Tax under </a:t>
            </a:r>
            <a:r>
              <a:rPr lang="en-US" sz="2400" i="1" dirty="0">
                <a:solidFill>
                  <a:srgbClr val="424344"/>
                </a:solidFill>
                <a:latin typeface="Calibri (MS)"/>
              </a:rPr>
              <a:t>Article 19 </a:t>
            </a:r>
            <a:r>
              <a:rPr lang="en-US" sz="2400" dirty="0">
                <a:solidFill>
                  <a:srgbClr val="424344"/>
                </a:solidFill>
                <a:latin typeface="Calibri (MS)"/>
              </a:rPr>
              <a:t>of this Decree-Law.</a:t>
            </a:r>
          </a:p>
          <a:p>
            <a:pPr marL="457200" indent="-457200">
              <a:lnSpc>
                <a:spcPts val="2448"/>
              </a:lnSpc>
              <a:buFont typeface="+mj-lt"/>
              <a:buAutoNum type="alphaLcParenR"/>
            </a:pPr>
            <a:endParaRPr lang="en-US" sz="2400" dirty="0">
              <a:solidFill>
                <a:srgbClr val="424344"/>
              </a:solidFill>
              <a:latin typeface="Calibri (MS)"/>
            </a:endParaRPr>
          </a:p>
          <a:p>
            <a:pPr marL="457200" indent="-457200">
              <a:lnSpc>
                <a:spcPts val="2448"/>
              </a:lnSpc>
              <a:buFont typeface="+mj-lt"/>
              <a:buAutoNum type="alphaLcParenR"/>
            </a:pPr>
            <a:r>
              <a:rPr lang="en-GB" sz="2400" dirty="0">
                <a:solidFill>
                  <a:srgbClr val="424344"/>
                </a:solidFill>
                <a:latin typeface="Calibri (MS)"/>
              </a:rPr>
              <a:t>Complies with </a:t>
            </a:r>
            <a:r>
              <a:rPr lang="en-GB" sz="2400" i="1" dirty="0">
                <a:solidFill>
                  <a:srgbClr val="424344"/>
                </a:solidFill>
                <a:latin typeface="Calibri (MS)"/>
              </a:rPr>
              <a:t>Article 34 and 55 </a:t>
            </a:r>
            <a:r>
              <a:rPr lang="en-GB" sz="2400" dirty="0">
                <a:solidFill>
                  <a:srgbClr val="424344"/>
                </a:solidFill>
                <a:latin typeface="Calibri (MS)"/>
              </a:rPr>
              <a:t>of this Decree Law.</a:t>
            </a:r>
            <a:endParaRPr lang="en-US" sz="2400" dirty="0">
              <a:solidFill>
                <a:srgbClr val="424344"/>
              </a:solidFill>
              <a:latin typeface="Calibri (MS)"/>
            </a:endParaRPr>
          </a:p>
          <a:p>
            <a:pPr marL="457200" indent="-457200">
              <a:lnSpc>
                <a:spcPts val="2448"/>
              </a:lnSpc>
              <a:buFont typeface="+mj-lt"/>
              <a:buAutoNum type="alphaLcParenR"/>
            </a:pPr>
            <a:endParaRPr lang="en-US" sz="2400" dirty="0">
              <a:solidFill>
                <a:srgbClr val="424344"/>
              </a:solidFill>
              <a:latin typeface="Calibri (MS)"/>
            </a:endParaRPr>
          </a:p>
          <a:p>
            <a:pPr marL="457200" indent="-457200">
              <a:lnSpc>
                <a:spcPts val="2448"/>
              </a:lnSpc>
              <a:buFont typeface="+mj-lt"/>
              <a:buAutoNum type="alphaLcParenR"/>
            </a:pPr>
            <a:r>
              <a:rPr lang="en-US" sz="2400" dirty="0">
                <a:solidFill>
                  <a:srgbClr val="424344"/>
                </a:solidFill>
                <a:latin typeface="Calibri (MS)"/>
              </a:rPr>
              <a:t>Meets any </a:t>
            </a:r>
            <a:r>
              <a:rPr lang="en-US" sz="2400" dirty="0">
                <a:solidFill>
                  <a:srgbClr val="00B0F0"/>
                </a:solidFill>
                <a:latin typeface="Calibri (MS) Bold"/>
              </a:rPr>
              <a:t>other conditions</a:t>
            </a:r>
            <a:r>
              <a:rPr lang="en-US" sz="2400" dirty="0">
                <a:solidFill>
                  <a:srgbClr val="C00000"/>
                </a:solidFill>
                <a:latin typeface="Calibri (MS) Bold"/>
              </a:rPr>
              <a:t> </a:t>
            </a:r>
            <a:r>
              <a:rPr lang="en-US" sz="2400" dirty="0">
                <a:solidFill>
                  <a:srgbClr val="424344"/>
                </a:solidFill>
                <a:latin typeface="Calibri (MS)"/>
              </a:rPr>
              <a:t>as may be prescribed by the Minister.</a:t>
            </a:r>
          </a:p>
        </p:txBody>
      </p:sp>
      <p:sp>
        <p:nvSpPr>
          <p:cNvPr id="12" name="TextBox 12"/>
          <p:cNvSpPr txBox="1"/>
          <p:nvPr/>
        </p:nvSpPr>
        <p:spPr>
          <a:xfrm>
            <a:off x="2286000" y="6885723"/>
            <a:ext cx="11451901" cy="312073"/>
          </a:xfrm>
          <a:prstGeom prst="rect">
            <a:avLst/>
          </a:prstGeom>
        </p:spPr>
        <p:txBody>
          <a:bodyPr lIns="0" tIns="0" rIns="0" bIns="0" rtlCol="0" anchor="t">
            <a:spAutoFit/>
          </a:bodyPr>
          <a:lstStyle/>
          <a:p>
            <a:pPr>
              <a:lnSpc>
                <a:spcPts val="2448"/>
              </a:lnSpc>
            </a:pPr>
            <a:r>
              <a:rPr lang="en-US" sz="2400" b="1" dirty="0">
                <a:solidFill>
                  <a:srgbClr val="00B0F0"/>
                </a:solidFill>
                <a:latin typeface="Calibri (MS) Bold"/>
              </a:rPr>
              <a:t>other conditions</a:t>
            </a:r>
            <a:r>
              <a:rPr lang="en-US" sz="2400" b="1" dirty="0">
                <a:solidFill>
                  <a:srgbClr val="000000"/>
                </a:solidFill>
                <a:latin typeface="Calibri (MS) Bold"/>
              </a:rPr>
              <a:t>  </a:t>
            </a:r>
            <a:r>
              <a:rPr lang="en-US" sz="2400" dirty="0">
                <a:solidFill>
                  <a:srgbClr val="424344"/>
                </a:solidFill>
                <a:latin typeface="Calibri (MS)"/>
              </a:rPr>
              <a:t>as per </a:t>
            </a:r>
            <a:r>
              <a:rPr lang="en-US" sz="2400" i="1" dirty="0">
                <a:solidFill>
                  <a:srgbClr val="424344"/>
                </a:solidFill>
                <a:latin typeface="Calibri (MS)"/>
              </a:rPr>
              <a:t>Article (5) Clause (1) of Ministerial Decision No. 139 of 2023</a:t>
            </a:r>
          </a:p>
        </p:txBody>
      </p:sp>
      <p:sp>
        <p:nvSpPr>
          <p:cNvPr id="13" name="TextBox 13"/>
          <p:cNvSpPr txBox="1"/>
          <p:nvPr/>
        </p:nvSpPr>
        <p:spPr>
          <a:xfrm>
            <a:off x="2301041" y="7517652"/>
            <a:ext cx="15148759" cy="1543179"/>
          </a:xfrm>
          <a:prstGeom prst="rect">
            <a:avLst/>
          </a:prstGeom>
        </p:spPr>
        <p:txBody>
          <a:bodyPr wrap="square" lIns="0" tIns="0" rIns="0" bIns="0" rtlCol="0" anchor="t">
            <a:spAutoFit/>
          </a:bodyPr>
          <a:lstStyle/>
          <a:p>
            <a:pPr marL="697522" lvl="1" indent="-457200" algn="just">
              <a:lnSpc>
                <a:spcPts val="2448"/>
              </a:lnSpc>
              <a:buFont typeface="+mj-lt"/>
              <a:buAutoNum type="alphaLcPeriod"/>
            </a:pPr>
            <a:r>
              <a:rPr lang="en-US" sz="2400" dirty="0">
                <a:solidFill>
                  <a:srgbClr val="424344"/>
                </a:solidFill>
                <a:latin typeface="Calibri (MS)"/>
              </a:rPr>
              <a:t>Its non-qualifying Revenue does not exceed the </a:t>
            </a:r>
            <a:r>
              <a:rPr lang="en-US" sz="2400" b="1" dirty="0">
                <a:solidFill>
                  <a:srgbClr val="00B0F0"/>
                </a:solidFill>
                <a:latin typeface="Calibri (MS)"/>
              </a:rPr>
              <a:t>de minimis requirements</a:t>
            </a:r>
            <a:r>
              <a:rPr lang="en-US" sz="2400" dirty="0">
                <a:solidFill>
                  <a:srgbClr val="424344"/>
                </a:solidFill>
                <a:latin typeface="Calibri (MS)"/>
              </a:rPr>
              <a:t> set out in </a:t>
            </a:r>
            <a:r>
              <a:rPr lang="en-US" sz="2400" i="1" dirty="0">
                <a:solidFill>
                  <a:srgbClr val="424344"/>
                </a:solidFill>
                <a:latin typeface="Calibri (MS)"/>
              </a:rPr>
              <a:t>Article (4) of Ministerial Decision No. 139 of 2023.</a:t>
            </a:r>
          </a:p>
          <a:p>
            <a:pPr marL="697522" lvl="1" indent="-457200" algn="just">
              <a:lnSpc>
                <a:spcPts val="2448"/>
              </a:lnSpc>
              <a:buFont typeface="+mj-lt"/>
              <a:buAutoNum type="alphaLcPeriod"/>
            </a:pPr>
            <a:endParaRPr lang="en-US" sz="2400" i="1" dirty="0">
              <a:solidFill>
                <a:srgbClr val="424344"/>
              </a:solidFill>
              <a:latin typeface="Calibri (MS)"/>
            </a:endParaRPr>
          </a:p>
          <a:p>
            <a:pPr marL="697522" lvl="1" indent="-457200" algn="just">
              <a:lnSpc>
                <a:spcPts val="2448"/>
              </a:lnSpc>
              <a:buFont typeface="+mj-lt"/>
              <a:buAutoNum type="alphaLcPeriod"/>
            </a:pPr>
            <a:r>
              <a:rPr lang="en-US" sz="2400" dirty="0">
                <a:solidFill>
                  <a:srgbClr val="424344"/>
                </a:solidFill>
                <a:latin typeface="Calibri (MS)"/>
              </a:rPr>
              <a:t>It </a:t>
            </a:r>
            <a:r>
              <a:rPr lang="en-US" sz="2400" b="1" dirty="0">
                <a:solidFill>
                  <a:srgbClr val="00B0F0"/>
                </a:solidFill>
                <a:latin typeface="Calibri (MS)"/>
              </a:rPr>
              <a:t>prepares audited financial statements </a:t>
            </a:r>
            <a:r>
              <a:rPr lang="en-US" sz="2400" dirty="0">
                <a:solidFill>
                  <a:srgbClr val="424344"/>
                </a:solidFill>
                <a:latin typeface="Calibri (MS)"/>
              </a:rPr>
              <a:t>in accordance with any decision issued by the Minister on the requirements to prepare and maintain audited financial statements for the purposes of the Corporate Tax Law.</a:t>
            </a:r>
          </a:p>
        </p:txBody>
      </p:sp>
      <p:sp>
        <p:nvSpPr>
          <p:cNvPr id="2" name="Freeform 4">
            <a:extLst>
              <a:ext uri="{FF2B5EF4-FFF2-40B4-BE49-F238E27FC236}">
                <a16:creationId xmlns:a16="http://schemas.microsoft.com/office/drawing/2014/main" id="{7F5D24CB-10C2-9CE5-3B0E-B7D98880273C}"/>
              </a:ext>
            </a:extLst>
          </p:cNvPr>
          <p:cNvSpPr/>
          <p:nvPr/>
        </p:nvSpPr>
        <p:spPr>
          <a:xfrm>
            <a:off x="16611600" y="9550566"/>
            <a:ext cx="1412412" cy="622134"/>
          </a:xfrm>
          <a:custGeom>
            <a:avLst/>
            <a:gdLst/>
            <a:ahLst/>
            <a:cxnLst/>
            <a:rect l="l" t="t" r="r" b="b"/>
            <a:pathLst>
              <a:path w="1412412" h="622134">
                <a:moveTo>
                  <a:pt x="0" y="0"/>
                </a:moveTo>
                <a:lnTo>
                  <a:pt x="1412413" y="0"/>
                </a:lnTo>
                <a:lnTo>
                  <a:pt x="1412413" y="622134"/>
                </a:lnTo>
                <a:lnTo>
                  <a:pt x="0" y="622134"/>
                </a:lnTo>
                <a:lnTo>
                  <a:pt x="0" y="0"/>
                </a:lnTo>
                <a:close/>
              </a:path>
            </a:pathLst>
          </a:custGeom>
          <a:blipFill>
            <a:blip r:embed="rId3"/>
            <a:stretch>
              <a:fillRect/>
            </a:stretch>
          </a:blipFill>
        </p:spPr>
        <p:txBody>
          <a:bodyPr/>
          <a:lstStyle/>
          <a:p>
            <a:endParaRPr lang="en-GB" dirty="0"/>
          </a:p>
        </p:txBody>
      </p:sp>
      <p:sp>
        <p:nvSpPr>
          <p:cNvPr id="9" name="Slide Number Placeholder 8">
            <a:extLst>
              <a:ext uri="{FF2B5EF4-FFF2-40B4-BE49-F238E27FC236}">
                <a16:creationId xmlns:a16="http://schemas.microsoft.com/office/drawing/2014/main" id="{D917A6DB-6229-2ED4-4913-C914AFF460D6}"/>
              </a:ext>
            </a:extLst>
          </p:cNvPr>
          <p:cNvSpPr txBox="1">
            <a:spLocks/>
          </p:cNvSpPr>
          <p:nvPr/>
        </p:nvSpPr>
        <p:spPr>
          <a:xfrm>
            <a:off x="8656526" y="9791700"/>
            <a:ext cx="34886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3899687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
            <a:extLst>
              <a:ext uri="{FF2B5EF4-FFF2-40B4-BE49-F238E27FC236}">
                <a16:creationId xmlns:a16="http://schemas.microsoft.com/office/drawing/2014/main" id="{246C9E32-1402-F5A7-2E70-24B80221D864}"/>
              </a:ext>
            </a:extLst>
          </p:cNvPr>
          <p:cNvSpPr txBox="1"/>
          <p:nvPr/>
        </p:nvSpPr>
        <p:spPr>
          <a:xfrm>
            <a:off x="934120" y="1086109"/>
            <a:ext cx="11562680" cy="789447"/>
          </a:xfrm>
          <a:prstGeom prst="rect">
            <a:avLst/>
          </a:prstGeom>
        </p:spPr>
        <p:txBody>
          <a:bodyPr lIns="0" tIns="0" rIns="0" bIns="0" rtlCol="0" anchor="t">
            <a:spAutoFit/>
          </a:bodyPr>
          <a:lstStyle/>
          <a:p>
            <a:pPr algn="just">
              <a:lnSpc>
                <a:spcPts val="6750"/>
              </a:lnSpc>
            </a:pPr>
            <a:r>
              <a:rPr lang="en-US" sz="3200" b="1" dirty="0">
                <a:solidFill>
                  <a:schemeClr val="accent1"/>
                </a:solidFill>
                <a:latin typeface="Calibri (MS)" panose="020B0604020202020204" charset="0"/>
                <a:cs typeface="Calibri (MS)" panose="020B0604020202020204" charset="0"/>
                <a:hlinkClick r:id="rId2" action="ppaction://hlinksldjump">
                  <a:extLst>
                    <a:ext uri="{A12FA001-AC4F-418D-AE19-62706E023703}">
                      <ahyp:hlinkClr xmlns:ahyp="http://schemas.microsoft.com/office/drawing/2018/hyperlinkcolor" val="tx"/>
                    </a:ext>
                  </a:extLst>
                </a:hlinkClick>
              </a:rPr>
              <a:t>Adequate Substance</a:t>
            </a:r>
            <a:endParaRPr lang="en-US" sz="3200" b="1" dirty="0">
              <a:solidFill>
                <a:schemeClr val="accent1"/>
              </a:solidFill>
              <a:latin typeface="Calibri (MS)" panose="020B0604020202020204" charset="0"/>
              <a:cs typeface="Calibri (MS)" panose="020B0604020202020204" charset="0"/>
            </a:endParaRPr>
          </a:p>
        </p:txBody>
      </p:sp>
      <p:sp>
        <p:nvSpPr>
          <p:cNvPr id="10" name="TextBox 6">
            <a:extLst>
              <a:ext uri="{FF2B5EF4-FFF2-40B4-BE49-F238E27FC236}">
                <a16:creationId xmlns:a16="http://schemas.microsoft.com/office/drawing/2014/main" id="{95300529-9348-1781-AF0A-45E5FA258269}"/>
              </a:ext>
            </a:extLst>
          </p:cNvPr>
          <p:cNvSpPr txBox="1"/>
          <p:nvPr/>
        </p:nvSpPr>
        <p:spPr>
          <a:xfrm>
            <a:off x="914400" y="2042636"/>
            <a:ext cx="13716000" cy="738664"/>
          </a:xfrm>
          <a:prstGeom prst="rect">
            <a:avLst/>
          </a:prstGeom>
        </p:spPr>
        <p:txBody>
          <a:bodyPr wrap="square" lIns="0" tIns="0" rIns="0" bIns="0" rtlCol="0" anchor="t">
            <a:spAutoFit/>
          </a:bodyPr>
          <a:lstStyle/>
          <a:p>
            <a:r>
              <a:rPr lang="en-US" sz="2400" dirty="0">
                <a:solidFill>
                  <a:srgbClr val="424344"/>
                </a:solidFill>
                <a:latin typeface="Calibri (MS)"/>
              </a:rPr>
              <a:t>Maintaining Adequate Substance in a Free Zone and Outsourcing </a:t>
            </a:r>
          </a:p>
          <a:p>
            <a:r>
              <a:rPr lang="en-US" sz="2400" i="1" dirty="0">
                <a:solidFill>
                  <a:srgbClr val="00B0F0"/>
                </a:solidFill>
                <a:latin typeface="Calibri (MS)"/>
              </a:rPr>
              <a:t>(Article (7 ) of Cabinet Decision No. 55 of 2023)</a:t>
            </a:r>
            <a:endParaRPr lang="en-US" sz="2400" dirty="0">
              <a:solidFill>
                <a:srgbClr val="00B0F0"/>
              </a:solidFill>
              <a:latin typeface="Calibri (MS)"/>
            </a:endParaRPr>
          </a:p>
        </p:txBody>
      </p:sp>
      <p:sp>
        <p:nvSpPr>
          <p:cNvPr id="15" name="Oval 14">
            <a:extLst>
              <a:ext uri="{FF2B5EF4-FFF2-40B4-BE49-F238E27FC236}">
                <a16:creationId xmlns:a16="http://schemas.microsoft.com/office/drawing/2014/main" id="{3BBE5E3B-60D6-64AD-5C32-947C753E4626}"/>
              </a:ext>
            </a:extLst>
          </p:cNvPr>
          <p:cNvSpPr/>
          <p:nvPr/>
        </p:nvSpPr>
        <p:spPr>
          <a:xfrm>
            <a:off x="914400" y="3831456"/>
            <a:ext cx="3429000" cy="3276601"/>
          </a:xfrm>
          <a:prstGeom prst="ellipse">
            <a:avLst/>
          </a:prstGeom>
          <a:solidFill>
            <a:schemeClr val="tx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0" i="0" u="none" strike="noStrike" baseline="0" dirty="0">
                <a:solidFill>
                  <a:schemeClr val="bg1"/>
                </a:solidFill>
                <a:latin typeface="Calibri (MS)" panose="020B0604020202020204" charset="0"/>
                <a:cs typeface="Calibri (MS)" panose="020B0604020202020204" charset="0"/>
              </a:rPr>
              <a:t>QFZP Undertake its </a:t>
            </a:r>
            <a:r>
              <a:rPr lang="en-GB" sz="2400" b="1" i="0" u="none" strike="noStrike" baseline="0" dirty="0">
                <a:solidFill>
                  <a:srgbClr val="FFC000"/>
                </a:solidFill>
                <a:latin typeface="Calibri (MS)" panose="020B0604020202020204" charset="0"/>
                <a:cs typeface="Calibri (MS)" panose="020B0604020202020204" charset="0"/>
              </a:rPr>
              <a:t>core income-generating activities</a:t>
            </a:r>
            <a:r>
              <a:rPr lang="en-GB" sz="2400" b="0" i="0" u="none" strike="noStrike" baseline="0" dirty="0">
                <a:solidFill>
                  <a:srgbClr val="FFC000"/>
                </a:solidFill>
                <a:latin typeface="Calibri (MS)" panose="020B0604020202020204" charset="0"/>
                <a:cs typeface="Calibri (MS)" panose="020B0604020202020204" charset="0"/>
              </a:rPr>
              <a:t> </a:t>
            </a:r>
            <a:r>
              <a:rPr lang="en-GB" sz="2400" b="0" i="0" u="none" strike="noStrike" baseline="0" dirty="0">
                <a:solidFill>
                  <a:schemeClr val="bg1"/>
                </a:solidFill>
                <a:latin typeface="Calibri (MS)" panose="020B0604020202020204" charset="0"/>
                <a:cs typeface="Calibri (MS)" panose="020B0604020202020204" charset="0"/>
              </a:rPr>
              <a:t>in a </a:t>
            </a:r>
            <a:r>
              <a:rPr lang="en-GB" sz="2400" b="1" i="0" u="none" strike="noStrike" baseline="0" dirty="0">
                <a:solidFill>
                  <a:schemeClr val="bg1"/>
                </a:solidFill>
                <a:latin typeface="Calibri (MS)" panose="020B0604020202020204" charset="0"/>
                <a:cs typeface="Calibri (MS)" panose="020B0604020202020204" charset="0"/>
              </a:rPr>
              <a:t>Free Zone </a:t>
            </a:r>
          </a:p>
        </p:txBody>
      </p:sp>
      <p:sp>
        <p:nvSpPr>
          <p:cNvPr id="16" name="Plus Sign 15">
            <a:extLst>
              <a:ext uri="{FF2B5EF4-FFF2-40B4-BE49-F238E27FC236}">
                <a16:creationId xmlns:a16="http://schemas.microsoft.com/office/drawing/2014/main" id="{35E79B0A-E002-6E19-2A98-8688B47A55D3}"/>
              </a:ext>
            </a:extLst>
          </p:cNvPr>
          <p:cNvSpPr/>
          <p:nvPr/>
        </p:nvSpPr>
        <p:spPr>
          <a:xfrm>
            <a:off x="4506428" y="4455355"/>
            <a:ext cx="2503972" cy="2069187"/>
          </a:xfrm>
          <a:prstGeom prst="mathPlus">
            <a:avLst/>
          </a:prstGeom>
          <a:solidFill>
            <a:schemeClr val="tx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800" dirty="0"/>
              <a:t>+</a:t>
            </a:r>
          </a:p>
        </p:txBody>
      </p:sp>
      <p:sp>
        <p:nvSpPr>
          <p:cNvPr id="17" name="Rectangle 16">
            <a:extLst>
              <a:ext uri="{FF2B5EF4-FFF2-40B4-BE49-F238E27FC236}">
                <a16:creationId xmlns:a16="http://schemas.microsoft.com/office/drawing/2014/main" id="{D48D4249-76EA-BBBC-3019-DFCAEA8F80C8}"/>
              </a:ext>
            </a:extLst>
          </p:cNvPr>
          <p:cNvSpPr/>
          <p:nvPr/>
        </p:nvSpPr>
        <p:spPr>
          <a:xfrm>
            <a:off x="7091914" y="3727872"/>
            <a:ext cx="4800600" cy="780953"/>
          </a:xfrm>
          <a:prstGeom prst="rect">
            <a:avLst/>
          </a:prstGeom>
          <a:solidFill>
            <a:schemeClr val="tx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0" i="0" u="none" strike="noStrike" baseline="0" dirty="0">
                <a:solidFill>
                  <a:schemeClr val="bg1"/>
                </a:solidFill>
                <a:latin typeface="Calibri (MS)" panose="020B0604020202020204" charset="0"/>
                <a:cs typeface="Calibri (MS)" panose="020B0604020202020204" charset="0"/>
              </a:rPr>
              <a:t>Adequate assets</a:t>
            </a:r>
            <a:endParaRPr lang="en-GB" sz="2400" dirty="0">
              <a:latin typeface="Calibri (MS)" panose="020B0604020202020204" charset="0"/>
              <a:cs typeface="Calibri (MS)" panose="020B0604020202020204" charset="0"/>
            </a:endParaRPr>
          </a:p>
        </p:txBody>
      </p:sp>
      <p:sp>
        <p:nvSpPr>
          <p:cNvPr id="18" name="Rectangle 17">
            <a:extLst>
              <a:ext uri="{FF2B5EF4-FFF2-40B4-BE49-F238E27FC236}">
                <a16:creationId xmlns:a16="http://schemas.microsoft.com/office/drawing/2014/main" id="{72285F52-F22A-4E0E-4E44-1F8D28AA97F9}"/>
              </a:ext>
            </a:extLst>
          </p:cNvPr>
          <p:cNvSpPr/>
          <p:nvPr/>
        </p:nvSpPr>
        <p:spPr>
          <a:xfrm>
            <a:off x="7091914" y="5060424"/>
            <a:ext cx="4800600" cy="859048"/>
          </a:xfrm>
          <a:prstGeom prst="rect">
            <a:avLst/>
          </a:prstGeom>
          <a:solidFill>
            <a:schemeClr val="tx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0" i="0" u="none" strike="noStrike" baseline="0" dirty="0">
                <a:solidFill>
                  <a:schemeClr val="bg1"/>
                </a:solidFill>
                <a:latin typeface="Calibri (MS)" panose="020B0604020202020204" charset="0"/>
                <a:cs typeface="Calibri (MS)" panose="020B0604020202020204" charset="0"/>
              </a:rPr>
              <a:t>Adequat</a:t>
            </a:r>
            <a:r>
              <a:rPr lang="en-GB" sz="2400" dirty="0">
                <a:solidFill>
                  <a:schemeClr val="bg1"/>
                </a:solidFill>
                <a:latin typeface="Calibri (MS)" panose="020B0604020202020204" charset="0"/>
                <a:cs typeface="Calibri (MS)" panose="020B0604020202020204" charset="0"/>
              </a:rPr>
              <a:t>e number of qualified employees</a:t>
            </a:r>
            <a:endParaRPr lang="en-GB" sz="2400" dirty="0">
              <a:latin typeface="Calibri (MS)" panose="020B0604020202020204" charset="0"/>
              <a:cs typeface="Calibri (MS)" panose="020B0604020202020204" charset="0"/>
            </a:endParaRPr>
          </a:p>
        </p:txBody>
      </p:sp>
      <p:sp>
        <p:nvSpPr>
          <p:cNvPr id="19" name="Rectangle 18">
            <a:extLst>
              <a:ext uri="{FF2B5EF4-FFF2-40B4-BE49-F238E27FC236}">
                <a16:creationId xmlns:a16="http://schemas.microsoft.com/office/drawing/2014/main" id="{25467384-E4F5-FD97-F2D9-36D16939E28D}"/>
              </a:ext>
            </a:extLst>
          </p:cNvPr>
          <p:cNvSpPr/>
          <p:nvPr/>
        </p:nvSpPr>
        <p:spPr>
          <a:xfrm>
            <a:off x="7091914" y="6432024"/>
            <a:ext cx="4800600" cy="1119260"/>
          </a:xfrm>
          <a:prstGeom prst="rect">
            <a:avLst/>
          </a:prstGeom>
          <a:solidFill>
            <a:schemeClr val="tx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0" i="0" u="none" strike="noStrike" baseline="0" dirty="0">
                <a:solidFill>
                  <a:schemeClr val="bg1"/>
                </a:solidFill>
                <a:latin typeface="Calibri (MS)" panose="020B0604020202020204" charset="0"/>
                <a:cs typeface="Calibri (MS)" panose="020B0604020202020204" charset="0"/>
              </a:rPr>
              <a:t>Incur an adequate amount of operating expenditure</a:t>
            </a:r>
            <a:endParaRPr lang="en-GB" sz="2400" dirty="0">
              <a:latin typeface="Calibri (MS)" panose="020B0604020202020204" charset="0"/>
              <a:cs typeface="Calibri (MS)" panose="020B0604020202020204" charset="0"/>
            </a:endParaRPr>
          </a:p>
        </p:txBody>
      </p:sp>
      <p:cxnSp>
        <p:nvCxnSpPr>
          <p:cNvPr id="26" name="Connector: Elbow 25">
            <a:extLst>
              <a:ext uri="{FF2B5EF4-FFF2-40B4-BE49-F238E27FC236}">
                <a16:creationId xmlns:a16="http://schemas.microsoft.com/office/drawing/2014/main" id="{2839FFB5-B19F-966E-531B-4B2356E61284}"/>
              </a:ext>
            </a:extLst>
          </p:cNvPr>
          <p:cNvCxnSpPr>
            <a:cxnSpLocks/>
            <a:stCxn id="17" idx="3"/>
          </p:cNvCxnSpPr>
          <p:nvPr/>
        </p:nvCxnSpPr>
        <p:spPr>
          <a:xfrm>
            <a:off x="11892514" y="4118349"/>
            <a:ext cx="2057400" cy="137941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1CCEA275-9725-CF23-B441-C4931C075347}"/>
              </a:ext>
            </a:extLst>
          </p:cNvPr>
          <p:cNvCxnSpPr>
            <a:cxnSpLocks/>
            <a:stCxn id="19" idx="3"/>
          </p:cNvCxnSpPr>
          <p:nvPr/>
        </p:nvCxnSpPr>
        <p:spPr>
          <a:xfrm flipV="1">
            <a:off x="11892514" y="5493854"/>
            <a:ext cx="2057400" cy="14978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7C66C61-0B87-A3E1-C537-A888F2A9A844}"/>
              </a:ext>
            </a:extLst>
          </p:cNvPr>
          <p:cNvCxnSpPr>
            <a:cxnSpLocks/>
            <a:stCxn id="18" idx="3"/>
          </p:cNvCxnSpPr>
          <p:nvPr/>
        </p:nvCxnSpPr>
        <p:spPr>
          <a:xfrm>
            <a:off x="11892514" y="5489948"/>
            <a:ext cx="2057400" cy="17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8D6FF906-8ABF-7A0C-4A00-8D712F60528D}"/>
              </a:ext>
            </a:extLst>
          </p:cNvPr>
          <p:cNvSpPr/>
          <p:nvPr/>
        </p:nvSpPr>
        <p:spPr>
          <a:xfrm>
            <a:off x="13949914" y="3831456"/>
            <a:ext cx="3429000" cy="3276601"/>
          </a:xfrm>
          <a:prstGeom prst="ellipse">
            <a:avLst/>
          </a:prstGeom>
          <a:solidFill>
            <a:schemeClr val="tx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0" i="0" u="none" strike="noStrike" baseline="0" dirty="0">
                <a:solidFill>
                  <a:schemeClr val="bg1"/>
                </a:solidFill>
                <a:latin typeface="Calibri (MS)" panose="020B0604020202020204" charset="0"/>
                <a:cs typeface="Calibri (MS)" panose="020B0604020202020204" charset="0"/>
              </a:rPr>
              <a:t>Having regard to the level of core income-generating activities carried out</a:t>
            </a:r>
          </a:p>
        </p:txBody>
      </p:sp>
      <p:sp>
        <p:nvSpPr>
          <p:cNvPr id="51" name="TextBox 13">
            <a:extLst>
              <a:ext uri="{FF2B5EF4-FFF2-40B4-BE49-F238E27FC236}">
                <a16:creationId xmlns:a16="http://schemas.microsoft.com/office/drawing/2014/main" id="{C731B803-6712-8414-4ACA-81EE06D85909}"/>
              </a:ext>
            </a:extLst>
          </p:cNvPr>
          <p:cNvSpPr txBox="1"/>
          <p:nvPr/>
        </p:nvSpPr>
        <p:spPr>
          <a:xfrm>
            <a:off x="914400" y="7962900"/>
            <a:ext cx="15148759" cy="1543179"/>
          </a:xfrm>
          <a:prstGeom prst="rect">
            <a:avLst/>
          </a:prstGeom>
        </p:spPr>
        <p:txBody>
          <a:bodyPr wrap="square" lIns="0" tIns="0" rIns="0" bIns="0" rtlCol="0" anchor="t">
            <a:spAutoFit/>
          </a:bodyPr>
          <a:lstStyle/>
          <a:p>
            <a:pPr marL="240322" lvl="1" algn="just">
              <a:lnSpc>
                <a:spcPts val="2448"/>
              </a:lnSpc>
            </a:pPr>
            <a:endParaRPr lang="en-US" sz="2400" dirty="0">
              <a:solidFill>
                <a:srgbClr val="424344"/>
              </a:solidFill>
              <a:latin typeface="Calibri (MS)"/>
            </a:endParaRPr>
          </a:p>
          <a:p>
            <a:pPr marL="240322" lvl="1" algn="just">
              <a:lnSpc>
                <a:spcPts val="2448"/>
              </a:lnSpc>
            </a:pPr>
            <a:r>
              <a:rPr lang="en-US" sz="2400" dirty="0">
                <a:solidFill>
                  <a:srgbClr val="424344"/>
                </a:solidFill>
                <a:latin typeface="Calibri (MS)"/>
              </a:rPr>
              <a:t>Activities can be outsourced to a Related Party or third party </a:t>
            </a:r>
            <a:r>
              <a:rPr lang="en-US" sz="2400" b="1" dirty="0">
                <a:solidFill>
                  <a:srgbClr val="00B0F0"/>
                </a:solidFill>
                <a:latin typeface="Calibri (MS)"/>
              </a:rPr>
              <a:t>in a Free Zone</a:t>
            </a:r>
            <a:r>
              <a:rPr lang="en-US" sz="2400" dirty="0">
                <a:solidFill>
                  <a:srgbClr val="00B0F0"/>
                </a:solidFill>
                <a:latin typeface="Calibri (MS)"/>
              </a:rPr>
              <a:t> </a:t>
            </a:r>
            <a:r>
              <a:rPr lang="en-US" sz="2400" dirty="0">
                <a:solidFill>
                  <a:srgbClr val="424344"/>
                </a:solidFill>
                <a:latin typeface="Calibri (MS)"/>
              </a:rPr>
              <a:t> provided QFZP has </a:t>
            </a:r>
            <a:r>
              <a:rPr lang="en-US" sz="2400" b="1" dirty="0">
                <a:solidFill>
                  <a:srgbClr val="00B0F0"/>
                </a:solidFill>
                <a:latin typeface="Calibri (MS)"/>
              </a:rPr>
              <a:t>adequate supervision</a:t>
            </a:r>
            <a:r>
              <a:rPr lang="en-US" sz="2400" dirty="0">
                <a:solidFill>
                  <a:srgbClr val="00B0F0"/>
                </a:solidFill>
                <a:latin typeface="Calibri (MS)"/>
              </a:rPr>
              <a:t> </a:t>
            </a:r>
            <a:r>
              <a:rPr lang="en-US" sz="2400" dirty="0">
                <a:solidFill>
                  <a:srgbClr val="424344"/>
                </a:solidFill>
                <a:latin typeface="Calibri (MS)"/>
              </a:rPr>
              <a:t>over outsourced activities</a:t>
            </a:r>
          </a:p>
          <a:p>
            <a:pPr marL="240322" lvl="1" algn="just">
              <a:lnSpc>
                <a:spcPts val="2448"/>
              </a:lnSpc>
            </a:pPr>
            <a:endParaRPr lang="en-US" sz="2400" dirty="0">
              <a:solidFill>
                <a:srgbClr val="424344"/>
              </a:solidFill>
              <a:latin typeface="Calibri (MS)"/>
            </a:endParaRPr>
          </a:p>
          <a:p>
            <a:pPr marL="240322" lvl="1" algn="just">
              <a:lnSpc>
                <a:spcPts val="2448"/>
              </a:lnSpc>
            </a:pPr>
            <a:r>
              <a:rPr lang="en-US" sz="2400" dirty="0">
                <a:solidFill>
                  <a:srgbClr val="424344"/>
                </a:solidFill>
                <a:latin typeface="Calibri (MS)"/>
              </a:rPr>
              <a:t>The term “Adequate” is not defined in the Law, however it should be commensurate to the size of the business.</a:t>
            </a:r>
          </a:p>
        </p:txBody>
      </p:sp>
      <p:sp>
        <p:nvSpPr>
          <p:cNvPr id="2" name="Freeform 4">
            <a:extLst>
              <a:ext uri="{FF2B5EF4-FFF2-40B4-BE49-F238E27FC236}">
                <a16:creationId xmlns:a16="http://schemas.microsoft.com/office/drawing/2014/main" id="{325BE19C-1121-5B10-522D-60FC06A28407}"/>
              </a:ext>
            </a:extLst>
          </p:cNvPr>
          <p:cNvSpPr/>
          <p:nvPr/>
        </p:nvSpPr>
        <p:spPr>
          <a:xfrm>
            <a:off x="16611600" y="9550566"/>
            <a:ext cx="1412412" cy="622134"/>
          </a:xfrm>
          <a:custGeom>
            <a:avLst/>
            <a:gdLst/>
            <a:ahLst/>
            <a:cxnLst/>
            <a:rect l="l" t="t" r="r" b="b"/>
            <a:pathLst>
              <a:path w="1412412" h="622134">
                <a:moveTo>
                  <a:pt x="0" y="0"/>
                </a:moveTo>
                <a:lnTo>
                  <a:pt x="1412413" y="0"/>
                </a:lnTo>
                <a:lnTo>
                  <a:pt x="1412413" y="622134"/>
                </a:lnTo>
                <a:lnTo>
                  <a:pt x="0" y="622134"/>
                </a:lnTo>
                <a:lnTo>
                  <a:pt x="0" y="0"/>
                </a:lnTo>
                <a:close/>
              </a:path>
            </a:pathLst>
          </a:custGeom>
          <a:blipFill>
            <a:blip r:embed="rId3"/>
            <a:stretch>
              <a:fillRect/>
            </a:stretch>
          </a:blipFill>
        </p:spPr>
        <p:txBody>
          <a:bodyPr/>
          <a:lstStyle/>
          <a:p>
            <a:endParaRPr lang="en-GB" dirty="0"/>
          </a:p>
        </p:txBody>
      </p:sp>
      <p:sp>
        <p:nvSpPr>
          <p:cNvPr id="6" name="Slide Number Placeholder 8">
            <a:extLst>
              <a:ext uri="{FF2B5EF4-FFF2-40B4-BE49-F238E27FC236}">
                <a16:creationId xmlns:a16="http://schemas.microsoft.com/office/drawing/2014/main" id="{84A21B54-8479-EDAE-2E13-8706A87783C5}"/>
              </a:ext>
            </a:extLst>
          </p:cNvPr>
          <p:cNvSpPr txBox="1">
            <a:spLocks/>
          </p:cNvSpPr>
          <p:nvPr/>
        </p:nvSpPr>
        <p:spPr>
          <a:xfrm>
            <a:off x="8656526" y="9791700"/>
            <a:ext cx="34886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5">
            <a:extLst>
              <a:ext uri="{FF2B5EF4-FFF2-40B4-BE49-F238E27FC236}">
                <a16:creationId xmlns:a16="http://schemas.microsoft.com/office/drawing/2014/main" id="{D6D3ECDD-E8AF-D5B4-9C70-C66EFC66E35C}"/>
              </a:ext>
            </a:extLst>
          </p:cNvPr>
          <p:cNvSpPr txBox="1"/>
          <p:nvPr/>
        </p:nvSpPr>
        <p:spPr>
          <a:xfrm>
            <a:off x="934120" y="1086109"/>
            <a:ext cx="11562680" cy="789447"/>
          </a:xfrm>
          <a:prstGeom prst="rect">
            <a:avLst/>
          </a:prstGeom>
        </p:spPr>
        <p:txBody>
          <a:bodyPr lIns="0" tIns="0" rIns="0" bIns="0" rtlCol="0" anchor="t">
            <a:spAutoFit/>
          </a:bodyPr>
          <a:lstStyle/>
          <a:p>
            <a:pPr algn="just">
              <a:lnSpc>
                <a:spcPts val="6750"/>
              </a:lnSpc>
            </a:pPr>
            <a:r>
              <a:rPr lang="en-US" sz="3200" b="1" dirty="0">
                <a:solidFill>
                  <a:schemeClr val="accent1"/>
                </a:solidFill>
                <a:latin typeface="Calibri (MS)" panose="020B0604020202020204" charset="0"/>
                <a:cs typeface="Calibri (MS)" panose="020B0604020202020204" charset="0"/>
                <a:hlinkClick r:id="rId2" action="ppaction://hlinksldjump">
                  <a:extLst>
                    <a:ext uri="{A12FA001-AC4F-418D-AE19-62706E023703}">
                      <ahyp:hlinkClr xmlns:ahyp="http://schemas.microsoft.com/office/drawing/2018/hyperlinkcolor" val="tx"/>
                    </a:ext>
                  </a:extLst>
                </a:hlinkClick>
              </a:rPr>
              <a:t>Qualifying Income</a:t>
            </a:r>
            <a:endParaRPr lang="en-US" sz="3200" b="1" dirty="0">
              <a:solidFill>
                <a:schemeClr val="accent1"/>
              </a:solidFill>
              <a:latin typeface="Calibri (MS)" panose="020B0604020202020204" charset="0"/>
              <a:cs typeface="Calibri (MS)" panose="020B0604020202020204" charset="0"/>
            </a:endParaRPr>
          </a:p>
        </p:txBody>
      </p:sp>
      <p:sp>
        <p:nvSpPr>
          <p:cNvPr id="21" name="TextBox 6">
            <a:extLst>
              <a:ext uri="{FF2B5EF4-FFF2-40B4-BE49-F238E27FC236}">
                <a16:creationId xmlns:a16="http://schemas.microsoft.com/office/drawing/2014/main" id="{455F3C39-3A6A-B441-B230-BEADCE13A6AE}"/>
              </a:ext>
            </a:extLst>
          </p:cNvPr>
          <p:cNvSpPr txBox="1"/>
          <p:nvPr/>
        </p:nvSpPr>
        <p:spPr>
          <a:xfrm>
            <a:off x="914400" y="2118836"/>
            <a:ext cx="16383000" cy="738664"/>
          </a:xfrm>
          <a:prstGeom prst="rect">
            <a:avLst/>
          </a:prstGeom>
        </p:spPr>
        <p:txBody>
          <a:bodyPr wrap="square" lIns="0" tIns="0" rIns="0" bIns="0" rtlCol="0" anchor="t">
            <a:spAutoFit/>
          </a:bodyPr>
          <a:lstStyle/>
          <a:p>
            <a:r>
              <a:rPr lang="en-US" sz="2400" dirty="0">
                <a:solidFill>
                  <a:srgbClr val="424344"/>
                </a:solidFill>
                <a:latin typeface="Calibri (MS)"/>
              </a:rPr>
              <a:t>Qualifying Income of the Qualifying Free Zone Person (QFZP) shall include the below categories of income</a:t>
            </a:r>
          </a:p>
          <a:p>
            <a:r>
              <a:rPr lang="en-US" sz="2400" dirty="0">
                <a:solidFill>
                  <a:srgbClr val="424344"/>
                </a:solidFill>
                <a:latin typeface="Calibri (MS)"/>
              </a:rPr>
              <a:t> </a:t>
            </a:r>
            <a:r>
              <a:rPr lang="en-US" sz="2400" i="1" dirty="0">
                <a:solidFill>
                  <a:srgbClr val="00B0F0"/>
                </a:solidFill>
                <a:latin typeface="Calibri (MS)"/>
              </a:rPr>
              <a:t>(Clause (1) of Article (3) of Cabinet Decision No. 55 of 2023)</a:t>
            </a:r>
            <a:endParaRPr lang="en-US" sz="2400" dirty="0">
              <a:solidFill>
                <a:srgbClr val="00B0F0"/>
              </a:solidFill>
              <a:latin typeface="Calibri (MS)"/>
            </a:endParaRPr>
          </a:p>
        </p:txBody>
      </p:sp>
      <p:sp>
        <p:nvSpPr>
          <p:cNvPr id="22" name="Oval 21">
            <a:extLst>
              <a:ext uri="{FF2B5EF4-FFF2-40B4-BE49-F238E27FC236}">
                <a16:creationId xmlns:a16="http://schemas.microsoft.com/office/drawing/2014/main" id="{55B035A9-8E6B-B288-561F-73F01CAEC268}"/>
              </a:ext>
            </a:extLst>
          </p:cNvPr>
          <p:cNvSpPr/>
          <p:nvPr/>
        </p:nvSpPr>
        <p:spPr>
          <a:xfrm>
            <a:off x="1470064" y="5330913"/>
            <a:ext cx="4526905" cy="2456075"/>
          </a:xfrm>
          <a:prstGeom prst="ellipse">
            <a:avLst/>
          </a:prstGeom>
          <a:solidFill>
            <a:schemeClr val="tx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solidFill>
                  <a:schemeClr val="bg1"/>
                </a:solidFill>
                <a:latin typeface="Calibri (MS)" panose="020B0604020202020204" charset="0"/>
                <a:cs typeface="Calibri (MS)" panose="020B0604020202020204" charset="0"/>
              </a:rPr>
              <a:t>t</a:t>
            </a:r>
            <a:r>
              <a:rPr lang="en-GB" sz="2400" b="0" i="0" u="none" strike="noStrike" baseline="0" dirty="0">
                <a:solidFill>
                  <a:schemeClr val="bg1"/>
                </a:solidFill>
                <a:latin typeface="Calibri (MS)" panose="020B0604020202020204" charset="0"/>
                <a:cs typeface="Calibri (MS)" panose="020B0604020202020204" charset="0"/>
              </a:rPr>
              <a:t>ransaction with other </a:t>
            </a:r>
            <a:r>
              <a:rPr lang="en-GB" sz="2400" b="1" i="0" u="none" strike="noStrike" baseline="0" dirty="0">
                <a:solidFill>
                  <a:srgbClr val="FFC000"/>
                </a:solidFill>
                <a:latin typeface="Calibri (MS)" panose="020B0604020202020204" charset="0"/>
                <a:cs typeface="Calibri (MS)" panose="020B0604020202020204" charset="0"/>
              </a:rPr>
              <a:t>Free Zone Persons</a:t>
            </a:r>
            <a:r>
              <a:rPr lang="en-GB" sz="2400" b="0" i="0" u="none" strike="noStrike" baseline="0" dirty="0">
                <a:solidFill>
                  <a:schemeClr val="bg1"/>
                </a:solidFill>
                <a:latin typeface="Calibri (MS)" panose="020B0604020202020204" charset="0"/>
                <a:cs typeface="Calibri (MS)" panose="020B0604020202020204" charset="0"/>
              </a:rPr>
              <a:t>, </a:t>
            </a:r>
            <a:r>
              <a:rPr lang="en-GB" sz="2400" b="1" i="0" u="none" strike="noStrike" baseline="0" dirty="0">
                <a:solidFill>
                  <a:schemeClr val="bg1"/>
                </a:solidFill>
                <a:latin typeface="Calibri (MS)" panose="020B0604020202020204" charset="0"/>
                <a:cs typeface="Calibri (MS)" panose="020B0604020202020204" charset="0"/>
              </a:rPr>
              <a:t>except </a:t>
            </a:r>
            <a:r>
              <a:rPr lang="en-GB" sz="2400" b="0" i="0" u="none" strike="noStrike" baseline="0" dirty="0">
                <a:solidFill>
                  <a:schemeClr val="bg1"/>
                </a:solidFill>
                <a:latin typeface="Calibri (MS)" panose="020B0604020202020204" charset="0"/>
                <a:cs typeface="Calibri (MS)" panose="020B0604020202020204" charset="0"/>
              </a:rPr>
              <a:t>income derived from </a:t>
            </a:r>
            <a:r>
              <a:rPr lang="en-GB" sz="2400" b="1" i="0" u="none" strike="noStrike" baseline="0" dirty="0">
                <a:solidFill>
                  <a:schemeClr val="bg1"/>
                </a:solidFill>
                <a:latin typeface="Calibri (MS)" panose="020B0604020202020204" charset="0"/>
                <a:cs typeface="Calibri (MS)" panose="020B0604020202020204" charset="0"/>
                <a:hlinkClick r:id="rId3" action="ppaction://hlinksldjump">
                  <a:extLst>
                    <a:ext uri="{A12FA001-AC4F-418D-AE19-62706E023703}">
                      <ahyp:hlinkClr xmlns:ahyp="http://schemas.microsoft.com/office/drawing/2018/hyperlinkcolor" val="tx"/>
                    </a:ext>
                  </a:extLst>
                </a:hlinkClick>
              </a:rPr>
              <a:t>Excluded Activities</a:t>
            </a:r>
            <a:endParaRPr lang="en-GB" sz="2400" b="1" i="0" u="none" strike="noStrike" baseline="0" dirty="0">
              <a:solidFill>
                <a:schemeClr val="bg1"/>
              </a:solidFill>
              <a:latin typeface="Calibri (MS)" panose="020B0604020202020204" charset="0"/>
              <a:cs typeface="Calibri (MS)" panose="020B0604020202020204" charset="0"/>
            </a:endParaRPr>
          </a:p>
        </p:txBody>
      </p:sp>
      <p:sp>
        <p:nvSpPr>
          <p:cNvPr id="24" name="Oval 23">
            <a:extLst>
              <a:ext uri="{FF2B5EF4-FFF2-40B4-BE49-F238E27FC236}">
                <a16:creationId xmlns:a16="http://schemas.microsoft.com/office/drawing/2014/main" id="{D5EAF8D4-47A3-35DE-45A6-0345534A8DB6}"/>
              </a:ext>
            </a:extLst>
          </p:cNvPr>
          <p:cNvSpPr/>
          <p:nvPr/>
        </p:nvSpPr>
        <p:spPr>
          <a:xfrm>
            <a:off x="7467600" y="5354425"/>
            <a:ext cx="4526905" cy="2555787"/>
          </a:xfrm>
          <a:prstGeom prst="ellipse">
            <a:avLst/>
          </a:prstGeom>
          <a:solidFill>
            <a:schemeClr val="tx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solidFill>
                  <a:schemeClr val="bg1"/>
                </a:solidFill>
                <a:latin typeface="Calibri (MS)" panose="020B0604020202020204" charset="0"/>
                <a:cs typeface="Calibri (MS)" panose="020B0604020202020204" charset="0"/>
              </a:rPr>
              <a:t>     </a:t>
            </a:r>
            <a:r>
              <a:rPr lang="en-GB" sz="2200" dirty="0">
                <a:solidFill>
                  <a:schemeClr val="bg1"/>
                </a:solidFill>
                <a:latin typeface="Calibri (MS)" panose="020B0604020202020204" charset="0"/>
                <a:cs typeface="Calibri (MS)" panose="020B0604020202020204" charset="0"/>
              </a:rPr>
              <a:t>t</a:t>
            </a:r>
            <a:r>
              <a:rPr lang="en-GB" sz="2200" b="0" i="0" u="none" strike="noStrike" baseline="0" dirty="0">
                <a:solidFill>
                  <a:schemeClr val="bg1"/>
                </a:solidFill>
                <a:latin typeface="Calibri (MS)" panose="020B0604020202020204" charset="0"/>
                <a:cs typeface="Calibri (MS)" panose="020B0604020202020204" charset="0"/>
              </a:rPr>
              <a:t>ransaction with a </a:t>
            </a:r>
            <a:br>
              <a:rPr lang="en-GB" sz="2200" b="0" i="0" u="none" strike="noStrike" baseline="0" dirty="0">
                <a:solidFill>
                  <a:schemeClr val="bg1"/>
                </a:solidFill>
                <a:latin typeface="Calibri (MS)" panose="020B0604020202020204" charset="0"/>
                <a:cs typeface="Calibri (MS)" panose="020B0604020202020204" charset="0"/>
              </a:rPr>
            </a:br>
            <a:r>
              <a:rPr lang="en-GB" sz="2200" b="1" dirty="0">
                <a:solidFill>
                  <a:srgbClr val="FFC000"/>
                </a:solidFill>
                <a:latin typeface="Calibri (MS)" panose="020B0604020202020204" charset="0"/>
                <a:cs typeface="Calibri (MS)" panose="020B0604020202020204" charset="0"/>
              </a:rPr>
              <a:t>Non-Free Zone Person</a:t>
            </a:r>
            <a:r>
              <a:rPr lang="en-GB" sz="2200" dirty="0">
                <a:solidFill>
                  <a:schemeClr val="bg1"/>
                </a:solidFill>
                <a:latin typeface="Calibri (MS)" panose="020B0604020202020204" charset="0"/>
                <a:cs typeface="Calibri (MS)" panose="020B0604020202020204" charset="0"/>
              </a:rPr>
              <a:t>, but </a:t>
            </a:r>
            <a:r>
              <a:rPr lang="en-GB" sz="2200" b="1" dirty="0">
                <a:solidFill>
                  <a:schemeClr val="bg1"/>
                </a:solidFill>
                <a:latin typeface="Calibri (MS)" panose="020B0604020202020204" charset="0"/>
                <a:cs typeface="Calibri (MS)" panose="020B0604020202020204" charset="0"/>
              </a:rPr>
              <a:t>only</a:t>
            </a:r>
            <a:r>
              <a:rPr lang="en-GB" sz="2200" dirty="0">
                <a:solidFill>
                  <a:srgbClr val="92D050"/>
                </a:solidFill>
                <a:latin typeface="Calibri (MS)" panose="020B0604020202020204" charset="0"/>
                <a:cs typeface="Calibri (MS)" panose="020B0604020202020204" charset="0"/>
              </a:rPr>
              <a:t> </a:t>
            </a:r>
            <a:r>
              <a:rPr lang="en-GB" sz="2200" dirty="0">
                <a:solidFill>
                  <a:schemeClr val="bg1"/>
                </a:solidFill>
                <a:latin typeface="Calibri (MS)" panose="020B0604020202020204" charset="0"/>
                <a:cs typeface="Calibri (MS)" panose="020B0604020202020204" charset="0"/>
              </a:rPr>
              <a:t>in respect of </a:t>
            </a:r>
            <a:r>
              <a:rPr lang="en-GB" sz="2200" b="1" dirty="0">
                <a:solidFill>
                  <a:schemeClr val="bg1"/>
                </a:solidFill>
                <a:latin typeface="Calibri (MS)" panose="020B0604020202020204" charset="0"/>
                <a:cs typeface="Calibri (MS)" panose="020B0604020202020204" charset="0"/>
                <a:hlinkClick r:id="rId4" action="ppaction://hlinksldjump">
                  <a:extLst>
                    <a:ext uri="{A12FA001-AC4F-418D-AE19-62706E023703}">
                      <ahyp:hlinkClr xmlns:ahyp="http://schemas.microsoft.com/office/drawing/2018/hyperlinkcolor" val="tx"/>
                    </a:ext>
                  </a:extLst>
                </a:hlinkClick>
              </a:rPr>
              <a:t>Qualifying Activities </a:t>
            </a:r>
            <a:r>
              <a:rPr lang="en-GB" sz="2200" dirty="0">
                <a:solidFill>
                  <a:schemeClr val="bg1"/>
                </a:solidFill>
                <a:latin typeface="Calibri (MS)" panose="020B0604020202020204" charset="0"/>
                <a:cs typeface="Calibri (MS)" panose="020B0604020202020204" charset="0"/>
              </a:rPr>
              <a:t>that are not Excluded               Activities</a:t>
            </a:r>
            <a:endParaRPr lang="en-GB" sz="2200" b="0" i="0" u="none" strike="noStrike" baseline="0" dirty="0">
              <a:solidFill>
                <a:schemeClr val="bg1"/>
              </a:solidFill>
              <a:latin typeface="Calibri (MS)" panose="020B0604020202020204" charset="0"/>
              <a:cs typeface="Calibri (MS)" panose="020B0604020202020204" charset="0"/>
            </a:endParaRPr>
          </a:p>
        </p:txBody>
      </p:sp>
      <p:sp>
        <p:nvSpPr>
          <p:cNvPr id="25" name="Oval 24">
            <a:extLst>
              <a:ext uri="{FF2B5EF4-FFF2-40B4-BE49-F238E27FC236}">
                <a16:creationId xmlns:a16="http://schemas.microsoft.com/office/drawing/2014/main" id="{881D2645-595C-DEB1-D8C9-C800AD2B7A7B}"/>
              </a:ext>
            </a:extLst>
          </p:cNvPr>
          <p:cNvSpPr/>
          <p:nvPr/>
        </p:nvSpPr>
        <p:spPr>
          <a:xfrm>
            <a:off x="13563600" y="5354425"/>
            <a:ext cx="4115368" cy="2456075"/>
          </a:xfrm>
          <a:prstGeom prst="ellipse">
            <a:avLst/>
          </a:prstGeom>
          <a:solidFill>
            <a:schemeClr val="tx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solidFill>
                  <a:schemeClr val="bg1"/>
                </a:solidFill>
                <a:latin typeface="Calibri (MS)" panose="020B0604020202020204" charset="0"/>
                <a:cs typeface="Calibri (MS)" panose="020B0604020202020204" charset="0"/>
              </a:rPr>
              <a:t>a</a:t>
            </a:r>
            <a:r>
              <a:rPr lang="en-GB" sz="2400" b="0" i="0" u="none" strike="noStrike" baseline="0" dirty="0">
                <a:solidFill>
                  <a:schemeClr val="bg1"/>
                </a:solidFill>
                <a:latin typeface="Calibri (MS)" panose="020B0604020202020204" charset="0"/>
                <a:cs typeface="Calibri (MS)" panose="020B0604020202020204" charset="0"/>
              </a:rPr>
              <a:t>ny </a:t>
            </a:r>
            <a:r>
              <a:rPr lang="en-GB" sz="2400" b="1" i="0" u="none" strike="noStrike" baseline="0" dirty="0">
                <a:solidFill>
                  <a:schemeClr val="bg1"/>
                </a:solidFill>
                <a:latin typeface="Calibri (MS)" panose="020B0604020202020204" charset="0"/>
                <a:cs typeface="Calibri (MS)" panose="020B0604020202020204" charset="0"/>
              </a:rPr>
              <a:t>other income </a:t>
            </a:r>
            <a:r>
              <a:rPr lang="en-GB" sz="2400" b="0" i="0" u="none" strike="noStrike" baseline="0" dirty="0">
                <a:solidFill>
                  <a:schemeClr val="bg1"/>
                </a:solidFill>
                <a:latin typeface="Calibri (MS)" panose="020B0604020202020204" charset="0"/>
                <a:cs typeface="Calibri (MS)" panose="020B0604020202020204" charset="0"/>
              </a:rPr>
              <a:t>provided that the QFZP </a:t>
            </a:r>
            <a:r>
              <a:rPr lang="en-GB" sz="2400" b="1" i="0" u="none" strike="noStrike" baseline="0" dirty="0">
                <a:solidFill>
                  <a:srgbClr val="FFC000"/>
                </a:solidFill>
                <a:latin typeface="Calibri (MS)" panose="020B0604020202020204" charset="0"/>
                <a:cs typeface="Calibri (MS)" panose="020B0604020202020204" charset="0"/>
              </a:rPr>
              <a:t>satisfies the de minimis requirements</a:t>
            </a:r>
          </a:p>
        </p:txBody>
      </p:sp>
      <p:sp>
        <p:nvSpPr>
          <p:cNvPr id="27" name="Plus Sign 26">
            <a:extLst>
              <a:ext uri="{FF2B5EF4-FFF2-40B4-BE49-F238E27FC236}">
                <a16:creationId xmlns:a16="http://schemas.microsoft.com/office/drawing/2014/main" id="{D83CABCE-497E-A8C2-51E2-3A7881BDDDF0}"/>
              </a:ext>
            </a:extLst>
          </p:cNvPr>
          <p:cNvSpPr/>
          <p:nvPr/>
        </p:nvSpPr>
        <p:spPr>
          <a:xfrm>
            <a:off x="5791200" y="5904593"/>
            <a:ext cx="1881271" cy="1413283"/>
          </a:xfrm>
          <a:prstGeom prst="mathPlus">
            <a:avLst/>
          </a:prstGeom>
          <a:solidFill>
            <a:schemeClr val="tx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rPr>
              <a:t>+</a:t>
            </a:r>
          </a:p>
        </p:txBody>
      </p:sp>
      <p:sp>
        <p:nvSpPr>
          <p:cNvPr id="30" name="Rectangle 29">
            <a:extLst>
              <a:ext uri="{FF2B5EF4-FFF2-40B4-BE49-F238E27FC236}">
                <a16:creationId xmlns:a16="http://schemas.microsoft.com/office/drawing/2014/main" id="{A87F6D0D-8C3E-92DA-6911-01A18F153AF0}"/>
              </a:ext>
            </a:extLst>
          </p:cNvPr>
          <p:cNvSpPr/>
          <p:nvPr/>
        </p:nvSpPr>
        <p:spPr>
          <a:xfrm>
            <a:off x="4953000" y="4836895"/>
            <a:ext cx="3505200" cy="647464"/>
          </a:xfrm>
          <a:prstGeom prst="rect">
            <a:avLst/>
          </a:prstGeom>
          <a:solidFill>
            <a:schemeClr val="tx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latin typeface="Calibri (MS)" panose="020B0604020202020204" charset="0"/>
                <a:cs typeface="Calibri (MS)" panose="020B0604020202020204" charset="0"/>
              </a:rPr>
              <a:t>Income derived from </a:t>
            </a:r>
          </a:p>
        </p:txBody>
      </p:sp>
      <p:cxnSp>
        <p:nvCxnSpPr>
          <p:cNvPr id="32" name="Connector: Elbow 31">
            <a:extLst>
              <a:ext uri="{FF2B5EF4-FFF2-40B4-BE49-F238E27FC236}">
                <a16:creationId xmlns:a16="http://schemas.microsoft.com/office/drawing/2014/main" id="{CB98194E-6964-96D4-7FED-E7756D1A3DD1}"/>
              </a:ext>
            </a:extLst>
          </p:cNvPr>
          <p:cNvCxnSpPr>
            <a:stCxn id="30" idx="1"/>
            <a:endCxn id="22" idx="0"/>
          </p:cNvCxnSpPr>
          <p:nvPr/>
        </p:nvCxnSpPr>
        <p:spPr>
          <a:xfrm rot="10800000" flipV="1">
            <a:off x="3733518" y="5160627"/>
            <a:ext cx="1219483" cy="17028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6A45880C-EE60-FCD6-D732-308C71A091AE}"/>
              </a:ext>
            </a:extLst>
          </p:cNvPr>
          <p:cNvCxnSpPr>
            <a:cxnSpLocks/>
            <a:stCxn id="30" idx="3"/>
            <a:endCxn id="24" idx="0"/>
          </p:cNvCxnSpPr>
          <p:nvPr/>
        </p:nvCxnSpPr>
        <p:spPr>
          <a:xfrm>
            <a:off x="8458200" y="5160627"/>
            <a:ext cx="1272853" cy="1937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AE09B154-9ECA-7D88-4132-4D7EFEFF1E7B}"/>
              </a:ext>
            </a:extLst>
          </p:cNvPr>
          <p:cNvCxnSpPr>
            <a:cxnSpLocks/>
            <a:endCxn id="52" idx="0"/>
          </p:cNvCxnSpPr>
          <p:nvPr/>
        </p:nvCxnSpPr>
        <p:spPr>
          <a:xfrm rot="5400000">
            <a:off x="2471570" y="7029265"/>
            <a:ext cx="633112" cy="173838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BE4A624D-AA39-EC7B-B3D2-697308D2468D}"/>
              </a:ext>
            </a:extLst>
          </p:cNvPr>
          <p:cNvSpPr/>
          <p:nvPr/>
        </p:nvSpPr>
        <p:spPr>
          <a:xfrm>
            <a:off x="838200" y="8215012"/>
            <a:ext cx="2161469" cy="1371600"/>
          </a:xfrm>
          <a:prstGeom prst="rect">
            <a:avLst/>
          </a:prstGeom>
          <a:solidFill>
            <a:schemeClr val="tx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Calibri (MS)" panose="020B0604020202020204" charset="0"/>
                <a:cs typeface="Calibri (MS)" panose="020B0604020202020204" charset="0"/>
              </a:rPr>
              <a:t>Qualifying Activities</a:t>
            </a:r>
            <a:r>
              <a:rPr lang="en-GB" sz="2400" dirty="0">
                <a:latin typeface="Calibri (MS)" panose="020B0604020202020204" charset="0"/>
                <a:cs typeface="Calibri (MS)" panose="020B0604020202020204" charset="0"/>
              </a:rPr>
              <a:t> </a:t>
            </a:r>
          </a:p>
        </p:txBody>
      </p:sp>
      <p:cxnSp>
        <p:nvCxnSpPr>
          <p:cNvPr id="59" name="Connector: Elbow 58">
            <a:extLst>
              <a:ext uri="{FF2B5EF4-FFF2-40B4-BE49-F238E27FC236}">
                <a16:creationId xmlns:a16="http://schemas.microsoft.com/office/drawing/2014/main" id="{33C7BD58-9B49-7816-2687-66BA6281F89E}"/>
              </a:ext>
            </a:extLst>
          </p:cNvPr>
          <p:cNvCxnSpPr>
            <a:cxnSpLocks/>
            <a:endCxn id="60" idx="0"/>
          </p:cNvCxnSpPr>
          <p:nvPr/>
        </p:nvCxnSpPr>
        <p:spPr>
          <a:xfrm rot="16200000" flipH="1">
            <a:off x="4186070" y="7053147"/>
            <a:ext cx="633112" cy="169061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E9526A58-FE5F-47E5-AF6E-BCD99E7D8AC8}"/>
              </a:ext>
            </a:extLst>
          </p:cNvPr>
          <p:cNvSpPr/>
          <p:nvPr/>
        </p:nvSpPr>
        <p:spPr>
          <a:xfrm>
            <a:off x="4267200" y="8215012"/>
            <a:ext cx="2161469" cy="1371600"/>
          </a:xfrm>
          <a:prstGeom prst="rect">
            <a:avLst/>
          </a:prstGeom>
          <a:solidFill>
            <a:schemeClr val="tx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Calibri (MS)" panose="020B0604020202020204" charset="0"/>
                <a:cs typeface="Calibri (MS)" panose="020B0604020202020204" charset="0"/>
              </a:rPr>
              <a:t>Other activities other than Excluded Activities </a:t>
            </a:r>
          </a:p>
        </p:txBody>
      </p:sp>
      <p:cxnSp>
        <p:nvCxnSpPr>
          <p:cNvPr id="68" name="Straight Arrow Connector 67">
            <a:extLst>
              <a:ext uri="{FF2B5EF4-FFF2-40B4-BE49-F238E27FC236}">
                <a16:creationId xmlns:a16="http://schemas.microsoft.com/office/drawing/2014/main" id="{024DE118-505B-9586-A0F3-5A62736137F3}"/>
              </a:ext>
            </a:extLst>
          </p:cNvPr>
          <p:cNvCxnSpPr>
            <a:cxnSpLocks/>
            <a:stCxn id="60" idx="3"/>
            <a:endCxn id="71" idx="1"/>
          </p:cNvCxnSpPr>
          <p:nvPr/>
        </p:nvCxnSpPr>
        <p:spPr>
          <a:xfrm>
            <a:off x="6428669" y="8900812"/>
            <a:ext cx="1877132" cy="3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392BBA99-DF9A-022F-A153-C0D3F8B70692}"/>
              </a:ext>
            </a:extLst>
          </p:cNvPr>
          <p:cNvSpPr/>
          <p:nvPr/>
        </p:nvSpPr>
        <p:spPr>
          <a:xfrm>
            <a:off x="8305801" y="7934331"/>
            <a:ext cx="8991600" cy="1933569"/>
          </a:xfrm>
          <a:prstGeom prst="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r>
              <a:rPr lang="en-GB" sz="2000" dirty="0">
                <a:latin typeface="Calibri (MS)" panose="020B0604020202020204" charset="0"/>
                <a:cs typeface="Calibri (MS)" panose="020B0604020202020204" charset="0"/>
              </a:rPr>
              <a:t>Income from Commercial Property with other Free Zone Persons  (other than individual as Free Zone Person must be juridical person)</a:t>
            </a:r>
          </a:p>
          <a:p>
            <a:pPr marL="457200" indent="-457200">
              <a:buFont typeface="+mj-lt"/>
              <a:buAutoNum type="arabicPeriod"/>
            </a:pPr>
            <a:r>
              <a:rPr lang="en-GB" sz="2000" dirty="0">
                <a:latin typeface="Calibri (MS)" panose="020B0604020202020204" charset="0"/>
                <a:cs typeface="Calibri (MS)" panose="020B0604020202020204" charset="0"/>
              </a:rPr>
              <a:t>Income from Management Consultancy Services with other Free Zone Persons</a:t>
            </a:r>
          </a:p>
          <a:p>
            <a:pPr marL="457200" indent="-457200">
              <a:buFont typeface="+mj-lt"/>
              <a:buAutoNum type="arabicPeriod"/>
            </a:pPr>
            <a:r>
              <a:rPr lang="en-GB" sz="2000" dirty="0">
                <a:latin typeface="Calibri (MS)" panose="020B0604020202020204" charset="0"/>
                <a:cs typeface="Calibri (MS)" panose="020B0604020202020204" charset="0"/>
              </a:rPr>
              <a:t>Income from auditing services with other Free Zone Persons</a:t>
            </a:r>
          </a:p>
        </p:txBody>
      </p:sp>
      <p:sp>
        <p:nvSpPr>
          <p:cNvPr id="76" name="TextBox 6">
            <a:extLst>
              <a:ext uri="{FF2B5EF4-FFF2-40B4-BE49-F238E27FC236}">
                <a16:creationId xmlns:a16="http://schemas.microsoft.com/office/drawing/2014/main" id="{3FF4B593-8B6A-75E6-20BE-1B7A9828860A}"/>
              </a:ext>
            </a:extLst>
          </p:cNvPr>
          <p:cNvSpPr txBox="1"/>
          <p:nvPr/>
        </p:nvSpPr>
        <p:spPr>
          <a:xfrm>
            <a:off x="6888684" y="8519812"/>
            <a:ext cx="986777" cy="307777"/>
          </a:xfrm>
          <a:prstGeom prst="rect">
            <a:avLst/>
          </a:prstGeom>
          <a:solidFill>
            <a:schemeClr val="tx2">
              <a:lumMod val="60000"/>
              <a:lumOff val="40000"/>
            </a:schemeClr>
          </a:solidFill>
          <a:ln>
            <a:solidFill>
              <a:schemeClr val="bg1"/>
            </a:solidFill>
          </a:ln>
        </p:spPr>
        <p:txBody>
          <a:bodyPr wrap="square" lIns="0" tIns="0" rIns="0" bIns="0" rtlCol="0" anchor="t">
            <a:spAutoFit/>
          </a:bodyPr>
          <a:lstStyle/>
          <a:p>
            <a:r>
              <a:rPr lang="en-US" sz="2000" dirty="0">
                <a:solidFill>
                  <a:schemeClr val="bg1"/>
                </a:solidFill>
                <a:latin typeface="Calibri (MS)"/>
              </a:rPr>
              <a:t>Examples</a:t>
            </a:r>
          </a:p>
        </p:txBody>
      </p:sp>
      <p:sp>
        <p:nvSpPr>
          <p:cNvPr id="12" name="Rectangle 11">
            <a:extLst>
              <a:ext uri="{FF2B5EF4-FFF2-40B4-BE49-F238E27FC236}">
                <a16:creationId xmlns:a16="http://schemas.microsoft.com/office/drawing/2014/main" id="{D21A85BD-3A98-D6A8-3B77-FC1BAAD668B9}"/>
              </a:ext>
            </a:extLst>
          </p:cNvPr>
          <p:cNvSpPr/>
          <p:nvPr/>
        </p:nvSpPr>
        <p:spPr>
          <a:xfrm>
            <a:off x="7086600" y="3543300"/>
            <a:ext cx="3505200" cy="861773"/>
          </a:xfrm>
          <a:prstGeom prst="rect">
            <a:avLst/>
          </a:prstGeom>
          <a:solidFill>
            <a:schemeClr val="tx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latin typeface="Calibri (MS)" panose="020B0604020202020204" charset="0"/>
                <a:cs typeface="Calibri (MS)" panose="020B0604020202020204" charset="0"/>
              </a:rPr>
              <a:t>Qualifying Income of QFZP</a:t>
            </a:r>
            <a:r>
              <a:rPr lang="en-GB" sz="2400" dirty="0">
                <a:latin typeface="Calibri (MS)" panose="020B0604020202020204" charset="0"/>
                <a:cs typeface="Calibri (MS)" panose="020B0604020202020204" charset="0"/>
              </a:rPr>
              <a:t>  </a:t>
            </a:r>
          </a:p>
        </p:txBody>
      </p:sp>
      <p:cxnSp>
        <p:nvCxnSpPr>
          <p:cNvPr id="14" name="Connector: Elbow 13">
            <a:extLst>
              <a:ext uri="{FF2B5EF4-FFF2-40B4-BE49-F238E27FC236}">
                <a16:creationId xmlns:a16="http://schemas.microsoft.com/office/drawing/2014/main" id="{5E892F5A-969A-8437-677A-99E68AD70EF2}"/>
              </a:ext>
            </a:extLst>
          </p:cNvPr>
          <p:cNvCxnSpPr>
            <a:cxnSpLocks/>
            <a:stCxn id="12" idx="1"/>
            <a:endCxn id="30" idx="0"/>
          </p:cNvCxnSpPr>
          <p:nvPr/>
        </p:nvCxnSpPr>
        <p:spPr>
          <a:xfrm rot="10800000" flipV="1">
            <a:off x="6705600" y="3974187"/>
            <a:ext cx="381000" cy="86270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3335667B-580C-3B73-F063-984B088CF892}"/>
              </a:ext>
            </a:extLst>
          </p:cNvPr>
          <p:cNvCxnSpPr>
            <a:cxnSpLocks/>
            <a:stCxn id="12" idx="3"/>
            <a:endCxn id="25" idx="0"/>
          </p:cNvCxnSpPr>
          <p:nvPr/>
        </p:nvCxnSpPr>
        <p:spPr>
          <a:xfrm>
            <a:off x="10591800" y="3974187"/>
            <a:ext cx="5029484" cy="138023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5B214951-01AF-87A3-4DBB-B1574CBCCFC7}"/>
              </a:ext>
            </a:extLst>
          </p:cNvPr>
          <p:cNvSpPr/>
          <p:nvPr/>
        </p:nvSpPr>
        <p:spPr>
          <a:xfrm>
            <a:off x="3466816" y="4405073"/>
            <a:ext cx="533400" cy="551014"/>
          </a:xfrm>
          <a:prstGeom prst="ellipse">
            <a:avLst/>
          </a:prstGeom>
          <a:solidFill>
            <a:srgbClr val="FFC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a</a:t>
            </a:r>
          </a:p>
        </p:txBody>
      </p:sp>
      <p:sp>
        <p:nvSpPr>
          <p:cNvPr id="34" name="Oval 33">
            <a:extLst>
              <a:ext uri="{FF2B5EF4-FFF2-40B4-BE49-F238E27FC236}">
                <a16:creationId xmlns:a16="http://schemas.microsoft.com/office/drawing/2014/main" id="{CE21DC94-5FCD-C48D-71B6-0ED44D65AA2E}"/>
              </a:ext>
            </a:extLst>
          </p:cNvPr>
          <p:cNvSpPr/>
          <p:nvPr/>
        </p:nvSpPr>
        <p:spPr>
          <a:xfrm>
            <a:off x="9765683" y="4410907"/>
            <a:ext cx="533400" cy="551014"/>
          </a:xfrm>
          <a:prstGeom prst="ellipse">
            <a:avLst/>
          </a:prstGeom>
          <a:solidFill>
            <a:srgbClr val="FFC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b</a:t>
            </a:r>
          </a:p>
        </p:txBody>
      </p:sp>
      <p:sp>
        <p:nvSpPr>
          <p:cNvPr id="35" name="Oval 34">
            <a:extLst>
              <a:ext uri="{FF2B5EF4-FFF2-40B4-BE49-F238E27FC236}">
                <a16:creationId xmlns:a16="http://schemas.microsoft.com/office/drawing/2014/main" id="{FF31010F-F0B9-C6AB-AE38-D41297FB2682}"/>
              </a:ext>
            </a:extLst>
          </p:cNvPr>
          <p:cNvSpPr/>
          <p:nvPr/>
        </p:nvSpPr>
        <p:spPr>
          <a:xfrm>
            <a:off x="15773400" y="4405073"/>
            <a:ext cx="533400" cy="551014"/>
          </a:xfrm>
          <a:prstGeom prst="ellipse">
            <a:avLst/>
          </a:prstGeom>
          <a:solidFill>
            <a:srgbClr val="FFC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c</a:t>
            </a:r>
          </a:p>
        </p:txBody>
      </p:sp>
      <p:sp>
        <p:nvSpPr>
          <p:cNvPr id="38" name="Freeform 4">
            <a:extLst>
              <a:ext uri="{FF2B5EF4-FFF2-40B4-BE49-F238E27FC236}">
                <a16:creationId xmlns:a16="http://schemas.microsoft.com/office/drawing/2014/main" id="{BE8805AF-C341-B86E-F36A-21A9C9DE02E0}"/>
              </a:ext>
            </a:extLst>
          </p:cNvPr>
          <p:cNvSpPr/>
          <p:nvPr/>
        </p:nvSpPr>
        <p:spPr>
          <a:xfrm>
            <a:off x="16611600" y="9550566"/>
            <a:ext cx="1412412" cy="622134"/>
          </a:xfrm>
          <a:custGeom>
            <a:avLst/>
            <a:gdLst/>
            <a:ahLst/>
            <a:cxnLst/>
            <a:rect l="l" t="t" r="r" b="b"/>
            <a:pathLst>
              <a:path w="1412412" h="622134">
                <a:moveTo>
                  <a:pt x="0" y="0"/>
                </a:moveTo>
                <a:lnTo>
                  <a:pt x="1412413" y="0"/>
                </a:lnTo>
                <a:lnTo>
                  <a:pt x="1412413" y="622134"/>
                </a:lnTo>
                <a:lnTo>
                  <a:pt x="0" y="622134"/>
                </a:lnTo>
                <a:lnTo>
                  <a:pt x="0" y="0"/>
                </a:lnTo>
                <a:close/>
              </a:path>
            </a:pathLst>
          </a:custGeom>
          <a:blipFill>
            <a:blip r:embed="rId5"/>
            <a:stretch>
              <a:fillRect/>
            </a:stretch>
          </a:blipFill>
        </p:spPr>
        <p:txBody>
          <a:bodyPr/>
          <a:lstStyle/>
          <a:p>
            <a:endParaRPr lang="en-GB" dirty="0"/>
          </a:p>
        </p:txBody>
      </p:sp>
      <p:sp>
        <p:nvSpPr>
          <p:cNvPr id="6" name="Plus Sign 5">
            <a:extLst>
              <a:ext uri="{FF2B5EF4-FFF2-40B4-BE49-F238E27FC236}">
                <a16:creationId xmlns:a16="http://schemas.microsoft.com/office/drawing/2014/main" id="{0317BFC4-ACDD-B21B-6877-44DABEFDFCF1}"/>
              </a:ext>
            </a:extLst>
          </p:cNvPr>
          <p:cNvSpPr/>
          <p:nvPr/>
        </p:nvSpPr>
        <p:spPr>
          <a:xfrm>
            <a:off x="11834729" y="5905500"/>
            <a:ext cx="1881271" cy="1413283"/>
          </a:xfrm>
          <a:prstGeom prst="mathPlus">
            <a:avLst/>
          </a:prstGeom>
          <a:solidFill>
            <a:schemeClr val="tx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rPr>
              <a:t>+</a:t>
            </a:r>
          </a:p>
        </p:txBody>
      </p:sp>
      <p:sp>
        <p:nvSpPr>
          <p:cNvPr id="5" name="Slide Number Placeholder 8">
            <a:extLst>
              <a:ext uri="{FF2B5EF4-FFF2-40B4-BE49-F238E27FC236}">
                <a16:creationId xmlns:a16="http://schemas.microsoft.com/office/drawing/2014/main" id="{0EE8A83C-A6AC-D8C4-DFA1-5AC26E6C50A8}"/>
              </a:ext>
            </a:extLst>
          </p:cNvPr>
          <p:cNvSpPr txBox="1">
            <a:spLocks/>
          </p:cNvSpPr>
          <p:nvPr/>
        </p:nvSpPr>
        <p:spPr>
          <a:xfrm>
            <a:off x="8656526" y="9791700"/>
            <a:ext cx="34886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5">
            <a:extLst>
              <a:ext uri="{FF2B5EF4-FFF2-40B4-BE49-F238E27FC236}">
                <a16:creationId xmlns:a16="http://schemas.microsoft.com/office/drawing/2014/main" id="{D6D3ECDD-E8AF-D5B4-9C70-C66EFC66E35C}"/>
              </a:ext>
            </a:extLst>
          </p:cNvPr>
          <p:cNvSpPr txBox="1"/>
          <p:nvPr/>
        </p:nvSpPr>
        <p:spPr>
          <a:xfrm>
            <a:off x="934120" y="1086109"/>
            <a:ext cx="12553280" cy="789447"/>
          </a:xfrm>
          <a:prstGeom prst="rect">
            <a:avLst/>
          </a:prstGeom>
        </p:spPr>
        <p:txBody>
          <a:bodyPr wrap="square" lIns="0" tIns="0" rIns="0" bIns="0" rtlCol="0" anchor="t">
            <a:spAutoFit/>
          </a:bodyPr>
          <a:lstStyle/>
          <a:p>
            <a:pPr algn="just">
              <a:lnSpc>
                <a:spcPts val="6750"/>
              </a:lnSpc>
            </a:pPr>
            <a:r>
              <a:rPr lang="en-US" sz="3200" b="1" dirty="0">
                <a:solidFill>
                  <a:schemeClr val="accent1"/>
                </a:solidFill>
                <a:latin typeface="Calibri (MS)" panose="020B0604020202020204" charset="0"/>
                <a:cs typeface="Calibri (MS)" panose="020B0604020202020204" charset="0"/>
              </a:rPr>
              <a:t>Not Elected to be Subject to Corporate Tax at Normal Tax Rate</a:t>
            </a:r>
          </a:p>
        </p:txBody>
      </p:sp>
      <p:sp>
        <p:nvSpPr>
          <p:cNvPr id="2" name="TextBox 6">
            <a:extLst>
              <a:ext uri="{FF2B5EF4-FFF2-40B4-BE49-F238E27FC236}">
                <a16:creationId xmlns:a16="http://schemas.microsoft.com/office/drawing/2014/main" id="{35AE90F6-3E30-8C55-B0BE-6DD481CD97AB}"/>
              </a:ext>
            </a:extLst>
          </p:cNvPr>
          <p:cNvSpPr txBox="1"/>
          <p:nvPr/>
        </p:nvSpPr>
        <p:spPr>
          <a:xfrm>
            <a:off x="914400" y="2781300"/>
            <a:ext cx="16383000" cy="1107996"/>
          </a:xfrm>
          <a:prstGeom prst="rect">
            <a:avLst/>
          </a:prstGeom>
        </p:spPr>
        <p:txBody>
          <a:bodyPr wrap="square" lIns="0" tIns="0" rIns="0" bIns="0" rtlCol="0" anchor="t">
            <a:spAutoFit/>
          </a:bodyPr>
          <a:lstStyle/>
          <a:p>
            <a:r>
              <a:rPr lang="en-US" sz="2400" dirty="0">
                <a:solidFill>
                  <a:srgbClr val="424344"/>
                </a:solidFill>
                <a:latin typeface="Calibri (MS)"/>
              </a:rPr>
              <a:t>Qualifying Free Zone Person can make an election to be subject to Corporate Tax at the rates specified under Clause 1 of  Article 3 of </a:t>
            </a:r>
            <a:r>
              <a:rPr lang="en-US" sz="2400" i="1" dirty="0">
                <a:solidFill>
                  <a:srgbClr val="424344"/>
                </a:solidFill>
                <a:latin typeface="Calibri (MS)"/>
              </a:rPr>
              <a:t>Corporate Tax)</a:t>
            </a:r>
            <a:br>
              <a:rPr lang="en-US" sz="2400" i="1" dirty="0">
                <a:solidFill>
                  <a:srgbClr val="424344"/>
                </a:solidFill>
                <a:latin typeface="Calibri (MS)"/>
              </a:rPr>
            </a:br>
            <a:r>
              <a:rPr lang="en-US" sz="2400" i="1" dirty="0">
                <a:solidFill>
                  <a:srgbClr val="00B0F0"/>
                </a:solidFill>
                <a:latin typeface="Calibri (MS)"/>
              </a:rPr>
              <a:t>(Clause 1 of Article 19 of Federal Decree Law No. 47 of 2022)</a:t>
            </a:r>
            <a:endParaRPr lang="en-US" sz="2400" dirty="0">
              <a:solidFill>
                <a:srgbClr val="00B0F0"/>
              </a:solidFill>
              <a:latin typeface="Calibri (MS)"/>
            </a:endParaRPr>
          </a:p>
        </p:txBody>
      </p:sp>
      <p:sp>
        <p:nvSpPr>
          <p:cNvPr id="5" name="TextBox 7">
            <a:extLst>
              <a:ext uri="{FF2B5EF4-FFF2-40B4-BE49-F238E27FC236}">
                <a16:creationId xmlns:a16="http://schemas.microsoft.com/office/drawing/2014/main" id="{0C88C96E-41BF-D3D9-3E16-AA1BF5D90B83}"/>
              </a:ext>
            </a:extLst>
          </p:cNvPr>
          <p:cNvSpPr txBox="1"/>
          <p:nvPr/>
        </p:nvSpPr>
        <p:spPr>
          <a:xfrm>
            <a:off x="1600200" y="4295050"/>
            <a:ext cx="13716000" cy="2158732"/>
          </a:xfrm>
          <a:prstGeom prst="rect">
            <a:avLst/>
          </a:prstGeom>
          <a:noFill/>
        </p:spPr>
        <p:txBody>
          <a:bodyPr wrap="square" lIns="0" tIns="0" rIns="0" bIns="0" rtlCol="0" anchor="t">
            <a:spAutoFit/>
          </a:bodyPr>
          <a:lstStyle/>
          <a:p>
            <a:pPr>
              <a:lnSpc>
                <a:spcPts val="2448"/>
              </a:lnSpc>
            </a:pPr>
            <a:r>
              <a:rPr lang="en-US" sz="2800" dirty="0">
                <a:solidFill>
                  <a:srgbClr val="424344"/>
                </a:solidFill>
                <a:latin typeface="Calibri (MS)"/>
              </a:rPr>
              <a:t>The election under clause 1 shall be effective from either of:</a:t>
            </a:r>
          </a:p>
          <a:p>
            <a:pPr>
              <a:lnSpc>
                <a:spcPts val="2448"/>
              </a:lnSpc>
            </a:pPr>
            <a:endParaRPr lang="en-US" sz="2400" dirty="0">
              <a:solidFill>
                <a:srgbClr val="424344"/>
              </a:solidFill>
              <a:latin typeface="Calibri (MS)"/>
            </a:endParaRPr>
          </a:p>
          <a:p>
            <a:pPr marL="457200" indent="-457200">
              <a:lnSpc>
                <a:spcPts val="2448"/>
              </a:lnSpc>
              <a:buFont typeface="+mj-lt"/>
              <a:buAutoNum type="alphaLcParenR"/>
            </a:pPr>
            <a:r>
              <a:rPr lang="en-US" sz="2400" dirty="0">
                <a:solidFill>
                  <a:srgbClr val="424344"/>
                </a:solidFill>
                <a:latin typeface="Calibri (MS)"/>
              </a:rPr>
              <a:t>The commencement of the Tax Period in which the election is made</a:t>
            </a:r>
          </a:p>
          <a:p>
            <a:pPr marL="457200" indent="-457200">
              <a:lnSpc>
                <a:spcPts val="2448"/>
              </a:lnSpc>
              <a:buFont typeface="+mj-lt"/>
              <a:buAutoNum type="alphaLcParenR"/>
            </a:pPr>
            <a:endParaRPr lang="en-US" sz="2400" dirty="0">
              <a:solidFill>
                <a:srgbClr val="424344"/>
              </a:solidFill>
              <a:latin typeface="Calibri (MS)"/>
            </a:endParaRPr>
          </a:p>
          <a:p>
            <a:pPr marL="457200" indent="-457200">
              <a:lnSpc>
                <a:spcPts val="2448"/>
              </a:lnSpc>
              <a:buFont typeface="+mj-lt"/>
              <a:buAutoNum type="alphaLcParenR"/>
            </a:pPr>
            <a:r>
              <a:rPr lang="en-US" sz="2400" dirty="0">
                <a:solidFill>
                  <a:srgbClr val="424344"/>
                </a:solidFill>
                <a:latin typeface="Calibri (MS)"/>
              </a:rPr>
              <a:t>The commencement of the Tax Period following the Tax Period in which the election was made</a:t>
            </a:r>
          </a:p>
          <a:p>
            <a:pPr marL="457200" indent="-457200">
              <a:lnSpc>
                <a:spcPts val="2448"/>
              </a:lnSpc>
              <a:buFont typeface="+mj-lt"/>
              <a:buAutoNum type="alphaLcParenR"/>
            </a:pPr>
            <a:endParaRPr lang="en-US" sz="2400" dirty="0">
              <a:solidFill>
                <a:srgbClr val="424344"/>
              </a:solidFill>
              <a:latin typeface="Calibri (MS)"/>
            </a:endParaRPr>
          </a:p>
          <a:p>
            <a:pPr>
              <a:lnSpc>
                <a:spcPts val="2448"/>
              </a:lnSpc>
            </a:pPr>
            <a:endParaRPr lang="en-US" sz="2400" dirty="0">
              <a:solidFill>
                <a:srgbClr val="424344"/>
              </a:solidFill>
              <a:latin typeface="Calibri (MS)"/>
            </a:endParaRPr>
          </a:p>
        </p:txBody>
      </p:sp>
      <p:sp>
        <p:nvSpPr>
          <p:cNvPr id="3" name="Freeform 4">
            <a:extLst>
              <a:ext uri="{FF2B5EF4-FFF2-40B4-BE49-F238E27FC236}">
                <a16:creationId xmlns:a16="http://schemas.microsoft.com/office/drawing/2014/main" id="{B41F03E0-A419-6610-AC0A-D44AF5F6C478}"/>
              </a:ext>
            </a:extLst>
          </p:cNvPr>
          <p:cNvSpPr/>
          <p:nvPr/>
        </p:nvSpPr>
        <p:spPr>
          <a:xfrm>
            <a:off x="16611600" y="9550566"/>
            <a:ext cx="1412412" cy="622134"/>
          </a:xfrm>
          <a:custGeom>
            <a:avLst/>
            <a:gdLst/>
            <a:ahLst/>
            <a:cxnLst/>
            <a:rect l="l" t="t" r="r" b="b"/>
            <a:pathLst>
              <a:path w="1412412" h="622134">
                <a:moveTo>
                  <a:pt x="0" y="0"/>
                </a:moveTo>
                <a:lnTo>
                  <a:pt x="1412413" y="0"/>
                </a:lnTo>
                <a:lnTo>
                  <a:pt x="1412413" y="622134"/>
                </a:lnTo>
                <a:lnTo>
                  <a:pt x="0" y="622134"/>
                </a:lnTo>
                <a:lnTo>
                  <a:pt x="0" y="0"/>
                </a:lnTo>
                <a:close/>
              </a:path>
            </a:pathLst>
          </a:custGeom>
          <a:blipFill>
            <a:blip r:embed="rId2"/>
            <a:stretch>
              <a:fillRect/>
            </a:stretch>
          </a:blipFill>
        </p:spPr>
        <p:txBody>
          <a:bodyPr/>
          <a:lstStyle/>
          <a:p>
            <a:endParaRPr lang="en-GB" dirty="0"/>
          </a:p>
        </p:txBody>
      </p:sp>
      <p:sp>
        <p:nvSpPr>
          <p:cNvPr id="8" name="Slide Number Placeholder 8">
            <a:extLst>
              <a:ext uri="{FF2B5EF4-FFF2-40B4-BE49-F238E27FC236}">
                <a16:creationId xmlns:a16="http://schemas.microsoft.com/office/drawing/2014/main" id="{86C5213E-9F5F-B4C9-E5FF-4A53E783FB87}"/>
              </a:ext>
            </a:extLst>
          </p:cNvPr>
          <p:cNvSpPr txBox="1">
            <a:spLocks/>
          </p:cNvSpPr>
          <p:nvPr/>
        </p:nvSpPr>
        <p:spPr>
          <a:xfrm>
            <a:off x="8656526" y="9791700"/>
            <a:ext cx="34886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9</a:t>
            </a:fld>
            <a:endParaRPr lang="en-US" dirty="0"/>
          </a:p>
        </p:txBody>
      </p:sp>
    </p:spTree>
    <p:extLst>
      <p:ext uri="{BB962C8B-B14F-4D97-AF65-F5344CB8AC3E}">
        <p14:creationId xmlns:p14="http://schemas.microsoft.com/office/powerpoint/2010/main" val="2544976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3024</TotalTime>
  <Words>2346</Words>
  <Application>Microsoft Macintosh PowerPoint</Application>
  <PresentationFormat>Custom</PresentationFormat>
  <Paragraphs>310</Paragraphs>
  <Slides>19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Montserrat Classic Bold</vt:lpstr>
      <vt:lpstr>Calibri (MS) Bold</vt:lpstr>
      <vt:lpstr>Calibri</vt:lpstr>
      <vt:lpstr>Wingdings</vt:lpstr>
      <vt:lpstr>Calibri (MS)</vt:lpstr>
      <vt:lpstr>Montserrat Classic</vt:lpstr>
      <vt:lpstr>Montserrat</vt:lpstr>
      <vt:lpstr>Arial</vt:lpstr>
      <vt:lpstr>Calibri (MS)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Zone Person - KPI V01</dc:title>
  <cp:lastModifiedBy>Nisha Kotian | KPI</cp:lastModifiedBy>
  <cp:revision>181</cp:revision>
  <dcterms:created xsi:type="dcterms:W3CDTF">2006-08-16T00:00:00Z</dcterms:created>
  <dcterms:modified xsi:type="dcterms:W3CDTF">2023-06-20T07:31:16Z</dcterms:modified>
  <dc:identifier>DAFlTwzXsLw</dc:identifier>
</cp:coreProperties>
</file>